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507" r:id="rId2"/>
    <p:sldId id="692" r:id="rId3"/>
    <p:sldId id="760" r:id="rId4"/>
    <p:sldId id="761" r:id="rId5"/>
    <p:sldId id="756" r:id="rId6"/>
    <p:sldId id="746" r:id="rId7"/>
    <p:sldId id="757" r:id="rId8"/>
    <p:sldId id="750" r:id="rId9"/>
    <p:sldId id="741" r:id="rId10"/>
    <p:sldId id="744" r:id="rId11"/>
    <p:sldId id="747" r:id="rId12"/>
    <p:sldId id="730" r:id="rId13"/>
    <p:sldId id="727" r:id="rId14"/>
    <p:sldId id="726" r:id="rId15"/>
    <p:sldId id="758" r:id="rId16"/>
    <p:sldId id="754" r:id="rId17"/>
    <p:sldId id="753" r:id="rId18"/>
    <p:sldId id="752" r:id="rId19"/>
    <p:sldId id="749" r:id="rId20"/>
    <p:sldId id="728" r:id="rId21"/>
    <p:sldId id="755" r:id="rId22"/>
    <p:sldId id="748" r:id="rId23"/>
    <p:sldId id="729" r:id="rId24"/>
    <p:sldId id="759" r:id="rId25"/>
    <p:sldId id="427" r:id="rId26"/>
  </p:sldIdLst>
  <p:sldSz cx="9144000" cy="6858000" type="screen4x3"/>
  <p:notesSz cx="6797675" cy="9928225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9">
          <p15:clr>
            <a:srgbClr val="A4A3A4"/>
          </p15:clr>
        </p15:guide>
        <p15:guide id="3" pos="330">
          <p15:clr>
            <a:srgbClr val="A4A3A4"/>
          </p15:clr>
        </p15:guide>
        <p15:guide id="4" orient="horz" pos="985">
          <p15:clr>
            <a:srgbClr val="A4A3A4"/>
          </p15:clr>
        </p15:guide>
        <p15:guide id="5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E91"/>
    <a:srgbClr val="B994C0"/>
    <a:srgbClr val="000000"/>
    <a:srgbClr val="5A3072"/>
    <a:srgbClr val="592F71"/>
    <a:srgbClr val="FFFFFF"/>
    <a:srgbClr val="47294D"/>
    <a:srgbClr val="4A2A50"/>
    <a:srgbClr val="561F60"/>
    <a:srgbClr val="CD8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78167" autoAdjust="0"/>
  </p:normalViewPr>
  <p:slideViewPr>
    <p:cSldViewPr snapToGrid="0" snapToObjects="1">
      <p:cViewPr varScale="1">
        <p:scale>
          <a:sx n="64" d="100"/>
          <a:sy n="64" d="100"/>
        </p:scale>
        <p:origin x="1368" y="38"/>
      </p:cViewPr>
      <p:guideLst>
        <p:guide orient="horz" pos="2160"/>
        <p:guide pos="2899"/>
        <p:guide pos="330"/>
        <p:guide orient="horz" pos="985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E71BF9-ADF8-4C6B-B4AA-D390A3F0857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91D6E898-E6B5-48E3-BF88-2D2167D3A36E}">
      <dgm:prSet/>
      <dgm:spPr/>
      <dgm:t>
        <a:bodyPr/>
        <a:lstStyle/>
        <a:p>
          <a:r>
            <a:rPr lang="zh-CN" dirty="0"/>
            <a:t>空间时间依赖</a:t>
          </a:r>
        </a:p>
      </dgm:t>
    </dgm:pt>
    <dgm:pt modelId="{0E7B121D-CC1B-4EE8-BDBD-DB0A138A6EE7}" type="parTrans" cxnId="{12597CAE-C21F-474E-8CC3-12B2DEAE7974}">
      <dgm:prSet/>
      <dgm:spPr/>
      <dgm:t>
        <a:bodyPr/>
        <a:lstStyle/>
        <a:p>
          <a:endParaRPr lang="zh-CN" altLang="en-US"/>
        </a:p>
      </dgm:t>
    </dgm:pt>
    <dgm:pt modelId="{180E0E8B-2BBC-470A-AF27-D276E2EC8611}" type="sibTrans" cxnId="{12597CAE-C21F-474E-8CC3-12B2DEAE7974}">
      <dgm:prSet/>
      <dgm:spPr/>
      <dgm:t>
        <a:bodyPr/>
        <a:lstStyle/>
        <a:p>
          <a:endParaRPr lang="zh-CN" altLang="en-US"/>
        </a:p>
      </dgm:t>
    </dgm:pt>
    <dgm:pt modelId="{94731419-1AF8-4D6E-89F9-9CDE8A92DB40}">
      <dgm:prSet/>
      <dgm:spPr/>
      <dgm:t>
        <a:bodyPr/>
        <a:lstStyle/>
        <a:p>
          <a:r>
            <a:rPr lang="zh-CN" dirty="0"/>
            <a:t>空间自回归模型</a:t>
          </a:r>
        </a:p>
      </dgm:t>
    </dgm:pt>
    <dgm:pt modelId="{5340E803-2FED-4839-AAB3-52677A196B8F}" type="parTrans" cxnId="{08CE4FF6-B157-4ACA-BF2A-F1ABC289CE49}">
      <dgm:prSet/>
      <dgm:spPr/>
      <dgm:t>
        <a:bodyPr/>
        <a:lstStyle/>
        <a:p>
          <a:endParaRPr lang="zh-CN" altLang="en-US"/>
        </a:p>
      </dgm:t>
    </dgm:pt>
    <dgm:pt modelId="{80058AE4-E5B8-4EE3-BBAA-C628B9CFA1F0}" type="sibTrans" cxnId="{08CE4FF6-B157-4ACA-BF2A-F1ABC289CE49}">
      <dgm:prSet/>
      <dgm:spPr/>
      <dgm:t>
        <a:bodyPr/>
        <a:lstStyle/>
        <a:p>
          <a:endParaRPr lang="zh-CN" altLang="en-US"/>
        </a:p>
      </dgm:t>
    </dgm:pt>
    <dgm:pt modelId="{A465D2BD-9FAA-410B-8467-D1AB2E6A34FF}">
      <dgm:prSet/>
      <dgm:spPr/>
      <dgm:t>
        <a:bodyPr/>
        <a:lstStyle/>
        <a:p>
          <a:r>
            <a:rPr lang="zh-CN" dirty="0"/>
            <a:t>遗漏变量</a:t>
          </a:r>
        </a:p>
      </dgm:t>
    </dgm:pt>
    <dgm:pt modelId="{CB5561BF-B5D9-47FF-995C-06C29C859B42}" type="parTrans" cxnId="{2DBE1413-5EAC-4A77-9AFF-D712425F6786}">
      <dgm:prSet/>
      <dgm:spPr/>
      <dgm:t>
        <a:bodyPr/>
        <a:lstStyle/>
        <a:p>
          <a:endParaRPr lang="zh-CN" altLang="en-US"/>
        </a:p>
      </dgm:t>
    </dgm:pt>
    <dgm:pt modelId="{BFCE5E9C-5F77-4E42-A4FB-7856CC9CBCC1}" type="sibTrans" cxnId="{2DBE1413-5EAC-4A77-9AFF-D712425F6786}">
      <dgm:prSet/>
      <dgm:spPr/>
      <dgm:t>
        <a:bodyPr/>
        <a:lstStyle/>
        <a:p>
          <a:endParaRPr lang="zh-CN" altLang="en-US"/>
        </a:p>
      </dgm:t>
    </dgm:pt>
    <dgm:pt modelId="{818EDD95-B9C5-48CA-9E5E-88261780E657}">
      <dgm:prSet/>
      <dgm:spPr/>
      <dgm:t>
        <a:bodyPr/>
        <a:lstStyle/>
        <a:p>
          <a:r>
            <a:rPr lang="zh-CN"/>
            <a:t>空间杜宾模型</a:t>
          </a:r>
        </a:p>
      </dgm:t>
    </dgm:pt>
    <dgm:pt modelId="{70B309DB-0716-45F8-81A8-CEE34094C078}" type="parTrans" cxnId="{BA341B58-4F0A-4229-AD9C-CE174E2725F1}">
      <dgm:prSet/>
      <dgm:spPr/>
      <dgm:t>
        <a:bodyPr/>
        <a:lstStyle/>
        <a:p>
          <a:endParaRPr lang="zh-CN" altLang="en-US"/>
        </a:p>
      </dgm:t>
    </dgm:pt>
    <dgm:pt modelId="{5A97739B-EE0C-4B1C-8722-961715D05B20}" type="sibTrans" cxnId="{BA341B58-4F0A-4229-AD9C-CE174E2725F1}">
      <dgm:prSet/>
      <dgm:spPr/>
      <dgm:t>
        <a:bodyPr/>
        <a:lstStyle/>
        <a:p>
          <a:endParaRPr lang="zh-CN" altLang="en-US"/>
        </a:p>
      </dgm:t>
    </dgm:pt>
    <dgm:pt modelId="{63B3C99C-9CA2-43EB-AF72-EFE6D580A6F2}">
      <dgm:prSet/>
      <dgm:spPr/>
      <dgm:t>
        <a:bodyPr/>
        <a:lstStyle/>
        <a:p>
          <a:r>
            <a:rPr lang="zh-CN"/>
            <a:t>异质性</a:t>
          </a:r>
        </a:p>
      </dgm:t>
    </dgm:pt>
    <dgm:pt modelId="{7A89BBA0-2AF3-4979-8419-55B65EFB79FE}" type="parTrans" cxnId="{7E721D28-AB69-466A-B530-FDD3EA2DB23A}">
      <dgm:prSet/>
      <dgm:spPr/>
      <dgm:t>
        <a:bodyPr/>
        <a:lstStyle/>
        <a:p>
          <a:endParaRPr lang="zh-CN" altLang="en-US"/>
        </a:p>
      </dgm:t>
    </dgm:pt>
    <dgm:pt modelId="{FA89978C-4D5E-4D25-BCDA-4208FD1E3E3C}" type="sibTrans" cxnId="{7E721D28-AB69-466A-B530-FDD3EA2DB23A}">
      <dgm:prSet/>
      <dgm:spPr/>
      <dgm:t>
        <a:bodyPr/>
        <a:lstStyle/>
        <a:p>
          <a:endParaRPr lang="zh-CN" altLang="en-US"/>
        </a:p>
      </dgm:t>
    </dgm:pt>
    <dgm:pt modelId="{6DCC2CA3-FD37-45B6-A856-14EB0710FB1C}">
      <dgm:prSet/>
      <dgm:spPr/>
      <dgm:t>
        <a:bodyPr/>
        <a:lstStyle/>
        <a:p>
          <a:r>
            <a:rPr lang="zh-CN"/>
            <a:t>空间误差模型</a:t>
          </a:r>
        </a:p>
      </dgm:t>
    </dgm:pt>
    <dgm:pt modelId="{6E3EC07D-3C16-4488-9860-D7D9F8E735B1}" type="parTrans" cxnId="{925A42C2-3AE1-40E5-852B-7951BA090878}">
      <dgm:prSet/>
      <dgm:spPr/>
      <dgm:t>
        <a:bodyPr/>
        <a:lstStyle/>
        <a:p>
          <a:endParaRPr lang="zh-CN" altLang="en-US"/>
        </a:p>
      </dgm:t>
    </dgm:pt>
    <dgm:pt modelId="{05851A20-A65E-4B61-8F03-3BB1E2EF2419}" type="sibTrans" cxnId="{925A42C2-3AE1-40E5-852B-7951BA090878}">
      <dgm:prSet/>
      <dgm:spPr/>
      <dgm:t>
        <a:bodyPr/>
        <a:lstStyle/>
        <a:p>
          <a:endParaRPr lang="zh-CN" altLang="en-US"/>
        </a:p>
      </dgm:t>
    </dgm:pt>
    <dgm:pt modelId="{377E48E1-BDAA-49B0-9928-5A43F281DC91}">
      <dgm:prSet/>
      <dgm:spPr/>
      <dgm:t>
        <a:bodyPr/>
        <a:lstStyle/>
        <a:p>
          <a:r>
            <a:rPr lang="zh-CN"/>
            <a:t>外部性</a:t>
          </a:r>
        </a:p>
      </dgm:t>
    </dgm:pt>
    <dgm:pt modelId="{B509CCCE-E12E-472E-AC18-7157F7884129}" type="parTrans" cxnId="{61696B9C-6FFA-4CAA-AF87-70529EF7E60A}">
      <dgm:prSet/>
      <dgm:spPr/>
      <dgm:t>
        <a:bodyPr/>
        <a:lstStyle/>
        <a:p>
          <a:endParaRPr lang="zh-CN" altLang="en-US"/>
        </a:p>
      </dgm:t>
    </dgm:pt>
    <dgm:pt modelId="{3AA79386-26E2-44AA-A39B-02AE3AF8B16E}" type="sibTrans" cxnId="{61696B9C-6FFA-4CAA-AF87-70529EF7E60A}">
      <dgm:prSet/>
      <dgm:spPr/>
      <dgm:t>
        <a:bodyPr/>
        <a:lstStyle/>
        <a:p>
          <a:endParaRPr lang="zh-CN" altLang="en-US"/>
        </a:p>
      </dgm:t>
    </dgm:pt>
    <dgm:pt modelId="{4F518507-416F-4416-A34E-11B612CE0C04}">
      <dgm:prSet/>
      <dgm:spPr/>
      <dgm:t>
        <a:bodyPr/>
        <a:lstStyle/>
        <a:p>
          <a:r>
            <a:rPr lang="zh-CN"/>
            <a:t>空间</a:t>
          </a:r>
          <a:r>
            <a:rPr lang="en-US"/>
            <a:t>X</a:t>
          </a:r>
          <a:r>
            <a:rPr lang="zh-CN"/>
            <a:t>滞后模型</a:t>
          </a:r>
        </a:p>
      </dgm:t>
    </dgm:pt>
    <dgm:pt modelId="{9918E5BF-922C-436A-9E0E-E09CD73BEE10}" type="parTrans" cxnId="{2CA71E49-AD8E-44A9-A189-89B5F54D1190}">
      <dgm:prSet/>
      <dgm:spPr/>
      <dgm:t>
        <a:bodyPr/>
        <a:lstStyle/>
        <a:p>
          <a:endParaRPr lang="zh-CN" altLang="en-US"/>
        </a:p>
      </dgm:t>
    </dgm:pt>
    <dgm:pt modelId="{ECB41027-AF54-4320-99A6-4D7C45BB3806}" type="sibTrans" cxnId="{2CA71E49-AD8E-44A9-A189-89B5F54D1190}">
      <dgm:prSet/>
      <dgm:spPr/>
      <dgm:t>
        <a:bodyPr/>
        <a:lstStyle/>
        <a:p>
          <a:endParaRPr lang="zh-CN" altLang="en-US"/>
        </a:p>
      </dgm:t>
    </dgm:pt>
    <dgm:pt modelId="{26042D8D-3EA3-47F9-A260-C0714AD05014}">
      <dgm:prSet/>
      <dgm:spPr/>
      <dgm:t>
        <a:bodyPr/>
        <a:lstStyle/>
        <a:p>
          <a:r>
            <a:rPr lang="zh-CN"/>
            <a:t>不确定性</a:t>
          </a:r>
        </a:p>
      </dgm:t>
    </dgm:pt>
    <dgm:pt modelId="{7B18F17C-9096-448E-8752-66F4F2D4FBC5}" type="parTrans" cxnId="{90AF8581-1F32-45F8-83D9-859E1CEBE54C}">
      <dgm:prSet/>
      <dgm:spPr/>
      <dgm:t>
        <a:bodyPr/>
        <a:lstStyle/>
        <a:p>
          <a:endParaRPr lang="zh-CN" altLang="en-US"/>
        </a:p>
      </dgm:t>
    </dgm:pt>
    <dgm:pt modelId="{6187DE0D-C1CF-4AEC-9973-8A641F31A68A}" type="sibTrans" cxnId="{90AF8581-1F32-45F8-83D9-859E1CEBE54C}">
      <dgm:prSet/>
      <dgm:spPr/>
      <dgm:t>
        <a:bodyPr/>
        <a:lstStyle/>
        <a:p>
          <a:endParaRPr lang="zh-CN" altLang="en-US"/>
        </a:p>
      </dgm:t>
    </dgm:pt>
    <dgm:pt modelId="{9F4E690F-E471-4D49-B2D9-146899821298}">
      <dgm:prSet/>
      <dgm:spPr/>
      <dgm:t>
        <a:bodyPr/>
        <a:lstStyle/>
        <a:p>
          <a:r>
            <a:rPr lang="zh-CN"/>
            <a:t>后验概率模型</a:t>
          </a:r>
        </a:p>
      </dgm:t>
    </dgm:pt>
    <dgm:pt modelId="{3A9F39B2-D84F-4438-B8E2-E58E6B7ABD4C}" type="parTrans" cxnId="{05E9725D-DA59-4247-A6AA-A406E1B998E8}">
      <dgm:prSet/>
      <dgm:spPr/>
      <dgm:t>
        <a:bodyPr/>
        <a:lstStyle/>
        <a:p>
          <a:endParaRPr lang="zh-CN" altLang="en-US"/>
        </a:p>
      </dgm:t>
    </dgm:pt>
    <dgm:pt modelId="{07B71D9F-341C-4508-96C0-0EA695C54D5B}" type="sibTrans" cxnId="{05E9725D-DA59-4247-A6AA-A406E1B998E8}">
      <dgm:prSet/>
      <dgm:spPr/>
      <dgm:t>
        <a:bodyPr/>
        <a:lstStyle/>
        <a:p>
          <a:endParaRPr lang="zh-CN" altLang="en-US"/>
        </a:p>
      </dgm:t>
    </dgm:pt>
    <dgm:pt modelId="{72963126-B96C-4AB3-A1ED-C459B96AAC0C}" type="pres">
      <dgm:prSet presAssocID="{9AE71BF9-ADF8-4C6B-B4AA-D390A3F08572}" presName="Name0" presStyleCnt="0">
        <dgm:presLayoutVars>
          <dgm:dir/>
          <dgm:animLvl val="lvl"/>
          <dgm:resizeHandles val="exact"/>
        </dgm:presLayoutVars>
      </dgm:prSet>
      <dgm:spPr/>
    </dgm:pt>
    <dgm:pt modelId="{ED3E10E7-BFE9-4D15-88B0-98C7E0F7081C}" type="pres">
      <dgm:prSet presAssocID="{91D6E898-E6B5-48E3-BF88-2D2167D3A36E}" presName="linNode" presStyleCnt="0"/>
      <dgm:spPr/>
    </dgm:pt>
    <dgm:pt modelId="{A49D21A7-2366-45A8-88F0-7685DA97264A}" type="pres">
      <dgm:prSet presAssocID="{91D6E898-E6B5-48E3-BF88-2D2167D3A36E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8FF5C012-860A-42ED-887E-AD2AD492FA3B}" type="pres">
      <dgm:prSet presAssocID="{91D6E898-E6B5-48E3-BF88-2D2167D3A36E}" presName="descendantText" presStyleLbl="alignAccFollowNode1" presStyleIdx="0" presStyleCnt="5">
        <dgm:presLayoutVars>
          <dgm:bulletEnabled val="1"/>
        </dgm:presLayoutVars>
      </dgm:prSet>
      <dgm:spPr/>
    </dgm:pt>
    <dgm:pt modelId="{EDB0DA95-BE74-4483-95F5-F1005A6EF999}" type="pres">
      <dgm:prSet presAssocID="{180E0E8B-2BBC-470A-AF27-D276E2EC8611}" presName="sp" presStyleCnt="0"/>
      <dgm:spPr/>
    </dgm:pt>
    <dgm:pt modelId="{49DEE502-83B2-4593-AFE7-805500A28CBB}" type="pres">
      <dgm:prSet presAssocID="{A465D2BD-9FAA-410B-8467-D1AB2E6A34FF}" presName="linNode" presStyleCnt="0"/>
      <dgm:spPr/>
    </dgm:pt>
    <dgm:pt modelId="{730023FB-BC17-4407-B840-20BE6FBBE03B}" type="pres">
      <dgm:prSet presAssocID="{A465D2BD-9FAA-410B-8467-D1AB2E6A34FF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B0F0D5C-13FA-4371-92CE-8CC32561E68C}" type="pres">
      <dgm:prSet presAssocID="{A465D2BD-9FAA-410B-8467-D1AB2E6A34FF}" presName="descendantText" presStyleLbl="alignAccFollowNode1" presStyleIdx="1" presStyleCnt="5">
        <dgm:presLayoutVars>
          <dgm:bulletEnabled val="1"/>
        </dgm:presLayoutVars>
      </dgm:prSet>
      <dgm:spPr/>
    </dgm:pt>
    <dgm:pt modelId="{3147F9E6-CA0C-4E9A-B923-734197AF9849}" type="pres">
      <dgm:prSet presAssocID="{BFCE5E9C-5F77-4E42-A4FB-7856CC9CBCC1}" presName="sp" presStyleCnt="0"/>
      <dgm:spPr/>
    </dgm:pt>
    <dgm:pt modelId="{FE4CF287-92DF-4180-9D7F-F8E2A173D5B9}" type="pres">
      <dgm:prSet presAssocID="{63B3C99C-9CA2-43EB-AF72-EFE6D580A6F2}" presName="linNode" presStyleCnt="0"/>
      <dgm:spPr/>
    </dgm:pt>
    <dgm:pt modelId="{115A3148-86B3-42BA-BDC5-2BFF18CC0F68}" type="pres">
      <dgm:prSet presAssocID="{63B3C99C-9CA2-43EB-AF72-EFE6D580A6F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744C4F2-7206-4959-8218-E8096517298A}" type="pres">
      <dgm:prSet presAssocID="{63B3C99C-9CA2-43EB-AF72-EFE6D580A6F2}" presName="descendantText" presStyleLbl="alignAccFollowNode1" presStyleIdx="2" presStyleCnt="5">
        <dgm:presLayoutVars>
          <dgm:bulletEnabled val="1"/>
        </dgm:presLayoutVars>
      </dgm:prSet>
      <dgm:spPr/>
    </dgm:pt>
    <dgm:pt modelId="{3CCFBA3C-01E2-442E-A037-A092D3BD879A}" type="pres">
      <dgm:prSet presAssocID="{FA89978C-4D5E-4D25-BCDA-4208FD1E3E3C}" presName="sp" presStyleCnt="0"/>
      <dgm:spPr/>
    </dgm:pt>
    <dgm:pt modelId="{A277E43C-4386-41CB-B622-E005A0DE630E}" type="pres">
      <dgm:prSet presAssocID="{377E48E1-BDAA-49B0-9928-5A43F281DC91}" presName="linNode" presStyleCnt="0"/>
      <dgm:spPr/>
    </dgm:pt>
    <dgm:pt modelId="{EF63DD45-A943-4A52-9121-C3D48B88FDFE}" type="pres">
      <dgm:prSet presAssocID="{377E48E1-BDAA-49B0-9928-5A43F281DC9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1184DF3-AC77-439F-AB18-948D977AC42E}" type="pres">
      <dgm:prSet presAssocID="{377E48E1-BDAA-49B0-9928-5A43F281DC91}" presName="descendantText" presStyleLbl="alignAccFollowNode1" presStyleIdx="3" presStyleCnt="5">
        <dgm:presLayoutVars>
          <dgm:bulletEnabled val="1"/>
        </dgm:presLayoutVars>
      </dgm:prSet>
      <dgm:spPr/>
    </dgm:pt>
    <dgm:pt modelId="{63D0BBA3-5E7A-43B5-866E-78CE2ACD978E}" type="pres">
      <dgm:prSet presAssocID="{3AA79386-26E2-44AA-A39B-02AE3AF8B16E}" presName="sp" presStyleCnt="0"/>
      <dgm:spPr/>
    </dgm:pt>
    <dgm:pt modelId="{C9356892-3B7E-44AB-86BB-ECFBBA4C4E7A}" type="pres">
      <dgm:prSet presAssocID="{26042D8D-3EA3-47F9-A260-C0714AD05014}" presName="linNode" presStyleCnt="0"/>
      <dgm:spPr/>
    </dgm:pt>
    <dgm:pt modelId="{E1C162C2-0561-40F0-B05C-9960235FA892}" type="pres">
      <dgm:prSet presAssocID="{26042D8D-3EA3-47F9-A260-C0714AD05014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FF4F4534-3697-496D-8BE1-A74A5F31C7A3}" type="pres">
      <dgm:prSet presAssocID="{26042D8D-3EA3-47F9-A260-C0714AD05014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2DBE1413-5EAC-4A77-9AFF-D712425F6786}" srcId="{9AE71BF9-ADF8-4C6B-B4AA-D390A3F08572}" destId="{A465D2BD-9FAA-410B-8467-D1AB2E6A34FF}" srcOrd="1" destOrd="0" parTransId="{CB5561BF-B5D9-47FF-995C-06C29C859B42}" sibTransId="{BFCE5E9C-5F77-4E42-A4FB-7856CC9CBCC1}"/>
    <dgm:cxn modelId="{7E721D28-AB69-466A-B530-FDD3EA2DB23A}" srcId="{9AE71BF9-ADF8-4C6B-B4AA-D390A3F08572}" destId="{63B3C99C-9CA2-43EB-AF72-EFE6D580A6F2}" srcOrd="2" destOrd="0" parTransId="{7A89BBA0-2AF3-4979-8419-55B65EFB79FE}" sibTransId="{FA89978C-4D5E-4D25-BCDA-4208FD1E3E3C}"/>
    <dgm:cxn modelId="{C03E2331-E7FC-4A2C-B8C8-8F3026998DE5}" type="presOf" srcId="{818EDD95-B9C5-48CA-9E5E-88261780E657}" destId="{FB0F0D5C-13FA-4371-92CE-8CC32561E68C}" srcOrd="0" destOrd="0" presId="urn:microsoft.com/office/officeart/2005/8/layout/vList5"/>
    <dgm:cxn modelId="{401FD13B-E396-45A2-8A3A-52759B858718}" type="presOf" srcId="{6DCC2CA3-FD37-45B6-A856-14EB0710FB1C}" destId="{1744C4F2-7206-4959-8218-E8096517298A}" srcOrd="0" destOrd="0" presId="urn:microsoft.com/office/officeart/2005/8/layout/vList5"/>
    <dgm:cxn modelId="{05E9725D-DA59-4247-A6AA-A406E1B998E8}" srcId="{26042D8D-3EA3-47F9-A260-C0714AD05014}" destId="{9F4E690F-E471-4D49-B2D9-146899821298}" srcOrd="0" destOrd="0" parTransId="{3A9F39B2-D84F-4438-B8E2-E58E6B7ABD4C}" sibTransId="{07B71D9F-341C-4508-96C0-0EA695C54D5B}"/>
    <dgm:cxn modelId="{FCE4F563-1C37-441E-80CE-BD209DD928EF}" type="presOf" srcId="{A465D2BD-9FAA-410B-8467-D1AB2E6A34FF}" destId="{730023FB-BC17-4407-B840-20BE6FBBE03B}" srcOrd="0" destOrd="0" presId="urn:microsoft.com/office/officeart/2005/8/layout/vList5"/>
    <dgm:cxn modelId="{2CA71E49-AD8E-44A9-A189-89B5F54D1190}" srcId="{377E48E1-BDAA-49B0-9928-5A43F281DC91}" destId="{4F518507-416F-4416-A34E-11B612CE0C04}" srcOrd="0" destOrd="0" parTransId="{9918E5BF-922C-436A-9E0E-E09CD73BEE10}" sibTransId="{ECB41027-AF54-4320-99A6-4D7C45BB3806}"/>
    <dgm:cxn modelId="{5F4FAE6D-6D7F-42A3-9DAC-2FF8D0A0300D}" type="presOf" srcId="{63B3C99C-9CA2-43EB-AF72-EFE6D580A6F2}" destId="{115A3148-86B3-42BA-BDC5-2BFF18CC0F68}" srcOrd="0" destOrd="0" presId="urn:microsoft.com/office/officeart/2005/8/layout/vList5"/>
    <dgm:cxn modelId="{BA341B58-4F0A-4229-AD9C-CE174E2725F1}" srcId="{A465D2BD-9FAA-410B-8467-D1AB2E6A34FF}" destId="{818EDD95-B9C5-48CA-9E5E-88261780E657}" srcOrd="0" destOrd="0" parTransId="{70B309DB-0716-45F8-81A8-CEE34094C078}" sibTransId="{5A97739B-EE0C-4B1C-8722-961715D05B20}"/>
    <dgm:cxn modelId="{6A5B4558-E371-4C3D-A97D-FF77848BA3D8}" type="presOf" srcId="{4F518507-416F-4416-A34E-11B612CE0C04}" destId="{F1184DF3-AC77-439F-AB18-948D977AC42E}" srcOrd="0" destOrd="0" presId="urn:microsoft.com/office/officeart/2005/8/layout/vList5"/>
    <dgm:cxn modelId="{D3DD3880-C72D-48F8-8FBE-812630AD512D}" type="presOf" srcId="{377E48E1-BDAA-49B0-9928-5A43F281DC91}" destId="{EF63DD45-A943-4A52-9121-C3D48B88FDFE}" srcOrd="0" destOrd="0" presId="urn:microsoft.com/office/officeart/2005/8/layout/vList5"/>
    <dgm:cxn modelId="{90AF8581-1F32-45F8-83D9-859E1CEBE54C}" srcId="{9AE71BF9-ADF8-4C6B-B4AA-D390A3F08572}" destId="{26042D8D-3EA3-47F9-A260-C0714AD05014}" srcOrd="4" destOrd="0" parTransId="{7B18F17C-9096-448E-8752-66F4F2D4FBC5}" sibTransId="{6187DE0D-C1CF-4AEC-9973-8A641F31A68A}"/>
    <dgm:cxn modelId="{7DC5FB8B-7773-4468-AC16-601F62B349CF}" type="presOf" srcId="{9AE71BF9-ADF8-4C6B-B4AA-D390A3F08572}" destId="{72963126-B96C-4AB3-A1ED-C459B96AAC0C}" srcOrd="0" destOrd="0" presId="urn:microsoft.com/office/officeart/2005/8/layout/vList5"/>
    <dgm:cxn modelId="{9A0BFE8B-F464-4DAA-B2EB-DED371FF48DA}" type="presOf" srcId="{94731419-1AF8-4D6E-89F9-9CDE8A92DB40}" destId="{8FF5C012-860A-42ED-887E-AD2AD492FA3B}" srcOrd="0" destOrd="0" presId="urn:microsoft.com/office/officeart/2005/8/layout/vList5"/>
    <dgm:cxn modelId="{6BCF8594-8796-4A47-BA24-8DBFEBEE2633}" type="presOf" srcId="{9F4E690F-E471-4D49-B2D9-146899821298}" destId="{FF4F4534-3697-496D-8BE1-A74A5F31C7A3}" srcOrd="0" destOrd="0" presId="urn:microsoft.com/office/officeart/2005/8/layout/vList5"/>
    <dgm:cxn modelId="{61696B9C-6FFA-4CAA-AF87-70529EF7E60A}" srcId="{9AE71BF9-ADF8-4C6B-B4AA-D390A3F08572}" destId="{377E48E1-BDAA-49B0-9928-5A43F281DC91}" srcOrd="3" destOrd="0" parTransId="{B509CCCE-E12E-472E-AC18-7157F7884129}" sibTransId="{3AA79386-26E2-44AA-A39B-02AE3AF8B16E}"/>
    <dgm:cxn modelId="{9A46DBA3-070E-49AF-86DA-E36B1650C1E5}" type="presOf" srcId="{26042D8D-3EA3-47F9-A260-C0714AD05014}" destId="{E1C162C2-0561-40F0-B05C-9960235FA892}" srcOrd="0" destOrd="0" presId="urn:microsoft.com/office/officeart/2005/8/layout/vList5"/>
    <dgm:cxn modelId="{12597CAE-C21F-474E-8CC3-12B2DEAE7974}" srcId="{9AE71BF9-ADF8-4C6B-B4AA-D390A3F08572}" destId="{91D6E898-E6B5-48E3-BF88-2D2167D3A36E}" srcOrd="0" destOrd="0" parTransId="{0E7B121D-CC1B-4EE8-BDBD-DB0A138A6EE7}" sibTransId="{180E0E8B-2BBC-470A-AF27-D276E2EC8611}"/>
    <dgm:cxn modelId="{4C0118B5-324E-46C8-8C82-6DC343FD6ADB}" type="presOf" srcId="{91D6E898-E6B5-48E3-BF88-2D2167D3A36E}" destId="{A49D21A7-2366-45A8-88F0-7685DA97264A}" srcOrd="0" destOrd="0" presId="urn:microsoft.com/office/officeart/2005/8/layout/vList5"/>
    <dgm:cxn modelId="{925A42C2-3AE1-40E5-852B-7951BA090878}" srcId="{63B3C99C-9CA2-43EB-AF72-EFE6D580A6F2}" destId="{6DCC2CA3-FD37-45B6-A856-14EB0710FB1C}" srcOrd="0" destOrd="0" parTransId="{6E3EC07D-3C16-4488-9860-D7D9F8E735B1}" sibTransId="{05851A20-A65E-4B61-8F03-3BB1E2EF2419}"/>
    <dgm:cxn modelId="{08CE4FF6-B157-4ACA-BF2A-F1ABC289CE49}" srcId="{91D6E898-E6B5-48E3-BF88-2D2167D3A36E}" destId="{94731419-1AF8-4D6E-89F9-9CDE8A92DB40}" srcOrd="0" destOrd="0" parTransId="{5340E803-2FED-4839-AAB3-52677A196B8F}" sibTransId="{80058AE4-E5B8-4EE3-BBAA-C628B9CFA1F0}"/>
    <dgm:cxn modelId="{8DB9FEB6-0EF1-4EB1-A843-75759ED8F144}" type="presParOf" srcId="{72963126-B96C-4AB3-A1ED-C459B96AAC0C}" destId="{ED3E10E7-BFE9-4D15-88B0-98C7E0F7081C}" srcOrd="0" destOrd="0" presId="urn:microsoft.com/office/officeart/2005/8/layout/vList5"/>
    <dgm:cxn modelId="{7A6AB938-869B-491F-884F-64CDC128D55C}" type="presParOf" srcId="{ED3E10E7-BFE9-4D15-88B0-98C7E0F7081C}" destId="{A49D21A7-2366-45A8-88F0-7685DA97264A}" srcOrd="0" destOrd="0" presId="urn:microsoft.com/office/officeart/2005/8/layout/vList5"/>
    <dgm:cxn modelId="{189315A5-7A92-439F-9B8C-0D999C1F8F72}" type="presParOf" srcId="{ED3E10E7-BFE9-4D15-88B0-98C7E0F7081C}" destId="{8FF5C012-860A-42ED-887E-AD2AD492FA3B}" srcOrd="1" destOrd="0" presId="urn:microsoft.com/office/officeart/2005/8/layout/vList5"/>
    <dgm:cxn modelId="{E9755F06-D749-465E-8C26-9BB027F13006}" type="presParOf" srcId="{72963126-B96C-4AB3-A1ED-C459B96AAC0C}" destId="{EDB0DA95-BE74-4483-95F5-F1005A6EF999}" srcOrd="1" destOrd="0" presId="urn:microsoft.com/office/officeart/2005/8/layout/vList5"/>
    <dgm:cxn modelId="{660BEC62-190A-44C3-A27B-D5D9C4CFCB02}" type="presParOf" srcId="{72963126-B96C-4AB3-A1ED-C459B96AAC0C}" destId="{49DEE502-83B2-4593-AFE7-805500A28CBB}" srcOrd="2" destOrd="0" presId="urn:microsoft.com/office/officeart/2005/8/layout/vList5"/>
    <dgm:cxn modelId="{F5E979F3-AACC-43AC-906C-8467EE59ED51}" type="presParOf" srcId="{49DEE502-83B2-4593-AFE7-805500A28CBB}" destId="{730023FB-BC17-4407-B840-20BE6FBBE03B}" srcOrd="0" destOrd="0" presId="urn:microsoft.com/office/officeart/2005/8/layout/vList5"/>
    <dgm:cxn modelId="{CCCEE653-A437-453C-AAC5-AC9F528A7EA1}" type="presParOf" srcId="{49DEE502-83B2-4593-AFE7-805500A28CBB}" destId="{FB0F0D5C-13FA-4371-92CE-8CC32561E68C}" srcOrd="1" destOrd="0" presId="urn:microsoft.com/office/officeart/2005/8/layout/vList5"/>
    <dgm:cxn modelId="{242DA1FB-067D-41D0-B0E7-90660D54045D}" type="presParOf" srcId="{72963126-B96C-4AB3-A1ED-C459B96AAC0C}" destId="{3147F9E6-CA0C-4E9A-B923-734197AF9849}" srcOrd="3" destOrd="0" presId="urn:microsoft.com/office/officeart/2005/8/layout/vList5"/>
    <dgm:cxn modelId="{5FBDED58-5667-4F58-BD4D-BF552F7E11C0}" type="presParOf" srcId="{72963126-B96C-4AB3-A1ED-C459B96AAC0C}" destId="{FE4CF287-92DF-4180-9D7F-F8E2A173D5B9}" srcOrd="4" destOrd="0" presId="urn:microsoft.com/office/officeart/2005/8/layout/vList5"/>
    <dgm:cxn modelId="{7D89C1A1-6C5A-4944-872C-B0E3CD565DC5}" type="presParOf" srcId="{FE4CF287-92DF-4180-9D7F-F8E2A173D5B9}" destId="{115A3148-86B3-42BA-BDC5-2BFF18CC0F68}" srcOrd="0" destOrd="0" presId="urn:microsoft.com/office/officeart/2005/8/layout/vList5"/>
    <dgm:cxn modelId="{5F3E8F32-376F-4F88-9CAB-D7D12B57720C}" type="presParOf" srcId="{FE4CF287-92DF-4180-9D7F-F8E2A173D5B9}" destId="{1744C4F2-7206-4959-8218-E8096517298A}" srcOrd="1" destOrd="0" presId="urn:microsoft.com/office/officeart/2005/8/layout/vList5"/>
    <dgm:cxn modelId="{515B0ADC-CAF3-4399-B048-45DFE0DEB84C}" type="presParOf" srcId="{72963126-B96C-4AB3-A1ED-C459B96AAC0C}" destId="{3CCFBA3C-01E2-442E-A037-A092D3BD879A}" srcOrd="5" destOrd="0" presId="urn:microsoft.com/office/officeart/2005/8/layout/vList5"/>
    <dgm:cxn modelId="{A052EA8B-39FA-4D83-8548-6707003EB2F4}" type="presParOf" srcId="{72963126-B96C-4AB3-A1ED-C459B96AAC0C}" destId="{A277E43C-4386-41CB-B622-E005A0DE630E}" srcOrd="6" destOrd="0" presId="urn:microsoft.com/office/officeart/2005/8/layout/vList5"/>
    <dgm:cxn modelId="{4327AD22-F63C-4A12-8445-E6C9743AAC79}" type="presParOf" srcId="{A277E43C-4386-41CB-B622-E005A0DE630E}" destId="{EF63DD45-A943-4A52-9121-C3D48B88FDFE}" srcOrd="0" destOrd="0" presId="urn:microsoft.com/office/officeart/2005/8/layout/vList5"/>
    <dgm:cxn modelId="{33450C49-AEE9-43F3-906C-A09D50405EBF}" type="presParOf" srcId="{A277E43C-4386-41CB-B622-E005A0DE630E}" destId="{F1184DF3-AC77-439F-AB18-948D977AC42E}" srcOrd="1" destOrd="0" presId="urn:microsoft.com/office/officeart/2005/8/layout/vList5"/>
    <dgm:cxn modelId="{0AA567A5-9660-4A7C-BC74-68305989519E}" type="presParOf" srcId="{72963126-B96C-4AB3-A1ED-C459B96AAC0C}" destId="{63D0BBA3-5E7A-43B5-866E-78CE2ACD978E}" srcOrd="7" destOrd="0" presId="urn:microsoft.com/office/officeart/2005/8/layout/vList5"/>
    <dgm:cxn modelId="{5150F0E5-E79F-40B9-BDD1-CE515733CDD8}" type="presParOf" srcId="{72963126-B96C-4AB3-A1ED-C459B96AAC0C}" destId="{C9356892-3B7E-44AB-86BB-ECFBBA4C4E7A}" srcOrd="8" destOrd="0" presId="urn:microsoft.com/office/officeart/2005/8/layout/vList5"/>
    <dgm:cxn modelId="{F5AAE8CF-1DBB-4AE1-8267-CDBA51495C38}" type="presParOf" srcId="{C9356892-3B7E-44AB-86BB-ECFBBA4C4E7A}" destId="{E1C162C2-0561-40F0-B05C-9960235FA892}" srcOrd="0" destOrd="0" presId="urn:microsoft.com/office/officeart/2005/8/layout/vList5"/>
    <dgm:cxn modelId="{FDC0C4AB-68C7-4846-AFB7-DCFF814F96BA}" type="presParOf" srcId="{C9356892-3B7E-44AB-86BB-ECFBBA4C4E7A}" destId="{FF4F4534-3697-496D-8BE1-A74A5F31C7A3}" srcOrd="1" destOrd="0" presId="urn:microsoft.com/office/officeart/2005/8/layout/vList5"/>
  </dgm:cxnLst>
  <dgm:bg>
    <a:solidFill>
      <a:srgbClr val="B994C0"/>
    </a:solidFill>
  </dgm:bg>
  <dgm:whole>
    <a:ln>
      <a:solidFill>
        <a:srgbClr val="812E9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5C012-860A-42ED-887E-AD2AD492FA3B}">
      <dsp:nvSpPr>
        <dsp:cNvPr id="0" name=""/>
        <dsp:cNvSpPr/>
      </dsp:nvSpPr>
      <dsp:spPr>
        <a:xfrm rot="5400000">
          <a:off x="4227784" y="-1738187"/>
          <a:ext cx="640298" cy="428040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空间自回归模型</a:t>
          </a:r>
        </a:p>
      </dsp:txBody>
      <dsp:txXfrm rot="-5400000">
        <a:off x="2407730" y="113124"/>
        <a:ext cx="4249151" cy="577784"/>
      </dsp:txXfrm>
    </dsp:sp>
    <dsp:sp modelId="{A49D21A7-2366-45A8-88F0-7685DA97264A}">
      <dsp:nvSpPr>
        <dsp:cNvPr id="0" name=""/>
        <dsp:cNvSpPr/>
      </dsp:nvSpPr>
      <dsp:spPr>
        <a:xfrm>
          <a:off x="0" y="1830"/>
          <a:ext cx="2407729" cy="8003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 dirty="0"/>
            <a:t>空间时间依赖</a:t>
          </a:r>
        </a:p>
      </dsp:txBody>
      <dsp:txXfrm>
        <a:off x="39071" y="40901"/>
        <a:ext cx="2329587" cy="722230"/>
      </dsp:txXfrm>
    </dsp:sp>
    <dsp:sp modelId="{FB0F0D5C-13FA-4371-92CE-8CC32561E68C}">
      <dsp:nvSpPr>
        <dsp:cNvPr id="0" name=""/>
        <dsp:cNvSpPr/>
      </dsp:nvSpPr>
      <dsp:spPr>
        <a:xfrm rot="5400000">
          <a:off x="4227784" y="-897795"/>
          <a:ext cx="640298" cy="4280408"/>
        </a:xfrm>
        <a:prstGeom prst="round2SameRect">
          <a:avLst/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空间杜宾模型</a:t>
          </a:r>
        </a:p>
      </dsp:txBody>
      <dsp:txXfrm rot="-5400000">
        <a:off x="2407730" y="953516"/>
        <a:ext cx="4249151" cy="577784"/>
      </dsp:txXfrm>
    </dsp:sp>
    <dsp:sp modelId="{730023FB-BC17-4407-B840-20BE6FBBE03B}">
      <dsp:nvSpPr>
        <dsp:cNvPr id="0" name=""/>
        <dsp:cNvSpPr/>
      </dsp:nvSpPr>
      <dsp:spPr>
        <a:xfrm>
          <a:off x="0" y="842222"/>
          <a:ext cx="2407729" cy="800372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 dirty="0"/>
            <a:t>遗漏变量</a:t>
          </a:r>
        </a:p>
      </dsp:txBody>
      <dsp:txXfrm>
        <a:off x="39071" y="881293"/>
        <a:ext cx="2329587" cy="722230"/>
      </dsp:txXfrm>
    </dsp:sp>
    <dsp:sp modelId="{1744C4F2-7206-4959-8218-E8096517298A}">
      <dsp:nvSpPr>
        <dsp:cNvPr id="0" name=""/>
        <dsp:cNvSpPr/>
      </dsp:nvSpPr>
      <dsp:spPr>
        <a:xfrm rot="5400000">
          <a:off x="4227784" y="-57404"/>
          <a:ext cx="640298" cy="4280408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空间误差模型</a:t>
          </a:r>
        </a:p>
      </dsp:txBody>
      <dsp:txXfrm rot="-5400000">
        <a:off x="2407730" y="1793907"/>
        <a:ext cx="4249151" cy="577784"/>
      </dsp:txXfrm>
    </dsp:sp>
    <dsp:sp modelId="{115A3148-86B3-42BA-BDC5-2BFF18CC0F68}">
      <dsp:nvSpPr>
        <dsp:cNvPr id="0" name=""/>
        <dsp:cNvSpPr/>
      </dsp:nvSpPr>
      <dsp:spPr>
        <a:xfrm>
          <a:off x="0" y="1682613"/>
          <a:ext cx="2407729" cy="80037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异质性</a:t>
          </a:r>
        </a:p>
      </dsp:txBody>
      <dsp:txXfrm>
        <a:off x="39071" y="1721684"/>
        <a:ext cx="2329587" cy="722230"/>
      </dsp:txXfrm>
    </dsp:sp>
    <dsp:sp modelId="{F1184DF3-AC77-439F-AB18-948D977AC42E}">
      <dsp:nvSpPr>
        <dsp:cNvPr id="0" name=""/>
        <dsp:cNvSpPr/>
      </dsp:nvSpPr>
      <dsp:spPr>
        <a:xfrm rot="5400000">
          <a:off x="4227784" y="782987"/>
          <a:ext cx="640298" cy="4280408"/>
        </a:xfrm>
        <a:prstGeom prst="round2Same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空间</a:t>
          </a:r>
          <a:r>
            <a:rPr lang="en-US" sz="2700" kern="1200"/>
            <a:t>X</a:t>
          </a:r>
          <a:r>
            <a:rPr lang="zh-CN" sz="2700" kern="1200"/>
            <a:t>滞后模型</a:t>
          </a:r>
        </a:p>
      </dsp:txBody>
      <dsp:txXfrm rot="-5400000">
        <a:off x="2407730" y="2634299"/>
        <a:ext cx="4249151" cy="577784"/>
      </dsp:txXfrm>
    </dsp:sp>
    <dsp:sp modelId="{EF63DD45-A943-4A52-9121-C3D48B88FDFE}">
      <dsp:nvSpPr>
        <dsp:cNvPr id="0" name=""/>
        <dsp:cNvSpPr/>
      </dsp:nvSpPr>
      <dsp:spPr>
        <a:xfrm>
          <a:off x="0" y="2523005"/>
          <a:ext cx="2407729" cy="800372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外部性</a:t>
          </a:r>
        </a:p>
      </dsp:txBody>
      <dsp:txXfrm>
        <a:off x="39071" y="2562076"/>
        <a:ext cx="2329587" cy="722230"/>
      </dsp:txXfrm>
    </dsp:sp>
    <dsp:sp modelId="{FF4F4534-3697-496D-8BE1-A74A5F31C7A3}">
      <dsp:nvSpPr>
        <dsp:cNvPr id="0" name=""/>
        <dsp:cNvSpPr/>
      </dsp:nvSpPr>
      <dsp:spPr>
        <a:xfrm rot="5400000">
          <a:off x="4227784" y="1623378"/>
          <a:ext cx="640298" cy="4280408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后验概率模型</a:t>
          </a:r>
        </a:p>
      </dsp:txBody>
      <dsp:txXfrm rot="-5400000">
        <a:off x="2407730" y="3474690"/>
        <a:ext cx="4249151" cy="577784"/>
      </dsp:txXfrm>
    </dsp:sp>
    <dsp:sp modelId="{E1C162C2-0561-40F0-B05C-9960235FA892}">
      <dsp:nvSpPr>
        <dsp:cNvPr id="0" name=""/>
        <dsp:cNvSpPr/>
      </dsp:nvSpPr>
      <dsp:spPr>
        <a:xfrm>
          <a:off x="0" y="3363396"/>
          <a:ext cx="2407729" cy="80037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/>
            <a:t>不确定性</a:t>
          </a:r>
        </a:p>
      </dsp:txBody>
      <dsp:txXfrm>
        <a:off x="39071" y="3402467"/>
        <a:ext cx="2329587" cy="722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B6B510C7-4D9A-D240-95A9-35F5FFE6591F}" type="datetimeFigureOut">
              <a:rPr kumimoji="1" lang="zh-CN" altLang="en-US" smtClean="0"/>
              <a:t>2020/12/3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0AD32D19-AF97-364B-A7AE-EF4EC65A12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32D19-AF97-364B-A7AE-EF4EC65A12D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32D19-AF97-364B-A7AE-EF4EC65A12D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32D19-AF97-364B-A7AE-EF4EC65A12D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460"/>
          <a:stretch>
            <a:fillRect/>
          </a:stretch>
        </p:blipFill>
        <p:spPr>
          <a:xfrm>
            <a:off x="4168526" y="0"/>
            <a:ext cx="4987168" cy="1143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-24103" y="0"/>
            <a:ext cx="4754813" cy="1143000"/>
          </a:xfrm>
          <a:prstGeom prst="rect">
            <a:avLst/>
          </a:prstGeom>
          <a:solidFill>
            <a:srgbClr val="5A3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6" y="120021"/>
            <a:ext cx="6020068" cy="902957"/>
          </a:xfrm>
          <a:ln>
            <a:noFill/>
          </a:ln>
        </p:spPr>
        <p:txBody>
          <a:bodyPr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9" name="图片 8"/>
          <p:cNvPicPr/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7875548" y="514031"/>
            <a:ext cx="1084827" cy="10861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70" y="561235"/>
            <a:ext cx="991759" cy="991759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1989138"/>
            <a:ext cx="6688138" cy="4165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00"/>
                    </a14:imgEffect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460"/>
          <a:stretch>
            <a:fillRect/>
          </a:stretch>
        </p:blipFill>
        <p:spPr>
          <a:xfrm>
            <a:off x="4168526" y="0"/>
            <a:ext cx="4987168" cy="1143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4103" y="0"/>
            <a:ext cx="4754813" cy="1143000"/>
          </a:xfrm>
          <a:prstGeom prst="rect">
            <a:avLst/>
          </a:prstGeom>
          <a:solidFill>
            <a:srgbClr val="5A3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4466" y="120021"/>
            <a:ext cx="6020068" cy="902957"/>
          </a:xfrm>
          <a:ln>
            <a:noFill/>
          </a:ln>
        </p:spPr>
        <p:txBody>
          <a:bodyPr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12" name="图片 11" descr="图片包含 游戏机&#10;&#10;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3251" y="795008"/>
            <a:ext cx="696989" cy="695983"/>
          </a:xfrm>
          <a:prstGeom prst="rect">
            <a:avLst/>
          </a:prstGeom>
        </p:spPr>
      </p:pic>
      <p:pic>
        <p:nvPicPr>
          <p:cNvPr id="16" name="图片 15" descr="图片包含 游戏机, 食物&#10;&#10;描述已自动生成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79" b="99574" l="3383" r="96829">
                        <a14:foregroundMark x1="22622" y1="12979" x2="52854" y2="58298"/>
                        <a14:foregroundMark x1="52854" y1="58298" x2="70190" y2="73617"/>
                        <a14:foregroundMark x1="70190" y1="73617" x2="76956" y2="76809"/>
                        <a14:foregroundMark x1="79281" y1="26596" x2="40592" y2="48511"/>
                        <a14:foregroundMark x1="40592" y1="48511" x2="16913" y2="70638"/>
                        <a14:foregroundMark x1="59619" y1="9574" x2="73362" y2="27021"/>
                        <a14:foregroundMark x1="73362" y1="27021" x2="73150" y2="65745"/>
                        <a14:foregroundMark x1="36998" y1="11064" x2="68076" y2="37234"/>
                        <a14:foregroundMark x1="68076" y1="37234" x2="70613" y2="40638"/>
                        <a14:foregroundMark x1="46089" y1="10213" x2="66385" y2="10000"/>
                        <a14:foregroundMark x1="66385" y1="10000" x2="84144" y2="19787"/>
                        <a14:foregroundMark x1="87949" y1="28936" x2="92389" y2="57447"/>
                        <a14:foregroundMark x1="41649" y1="6383" x2="54968" y2="3191"/>
                        <a14:foregroundMark x1="17336" y1="21277" x2="7822" y2="36170"/>
                        <a14:foregroundMark x1="7822" y1="36170" x2="3383" y2="54043"/>
                        <a14:foregroundMark x1="3383" y1="54043" x2="18605" y2="40213"/>
                        <a14:foregroundMark x1="18605" y1="40213" x2="21564" y2="34043"/>
                        <a14:foregroundMark x1="21776" y1="77660" x2="39746" y2="88298"/>
                        <a14:foregroundMark x1="39746" y1="88298" x2="58351" y2="89574"/>
                        <a14:foregroundMark x1="58351" y1="89574" x2="76110" y2="89149"/>
                        <a14:foregroundMark x1="76110" y1="89149" x2="79704" y2="86596"/>
                        <a14:foregroundMark x1="34884" y1="61915" x2="50740" y2="73404"/>
                        <a14:foregroundMark x1="50740" y1="73404" x2="72093" y2="75106"/>
                        <a14:foregroundMark x1="40803" y1="56170" x2="58140" y2="61915"/>
                        <a14:foregroundMark x1="58140" y1="61915" x2="65539" y2="72553"/>
                        <a14:foregroundMark x1="30021" y1="71915" x2="44820" y2="79362"/>
                        <a14:foregroundMark x1="44820" y1="79362" x2="71247" y2="81277"/>
                        <a14:foregroundMark x1="71247" y1="81277" x2="78013" y2="79362"/>
                        <a14:foregroundMark x1="32558" y1="88936" x2="51374" y2="94468"/>
                        <a14:foregroundMark x1="51374" y1="94468" x2="67865" y2="92128"/>
                        <a14:foregroundMark x1="67865" y1="92128" x2="68076" y2="92128"/>
                        <a14:foregroundMark x1="34249" y1="93404" x2="58774" y2="95319"/>
                        <a14:foregroundMark x1="95349" y1="46596" x2="96829" y2="50213"/>
                        <a14:backgroundMark x1="43552" y1="98723" x2="43975" y2="98723"/>
                        <a14:backgroundMark x1="54968" y1="98723" x2="56542" y2="98723"/>
                        <a14:backgroundMark x1="43763" y1="98936" x2="44609" y2="98723"/>
                        <a14:backgroundMark x1="55603" y1="99787" x2="60254" y2="993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6650" y="795008"/>
            <a:ext cx="700425" cy="6959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19" b="94531" l="4219" r="92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5742" y="717357"/>
            <a:ext cx="851284" cy="85128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search?q=spdep" TargetMode="External"/><Relationship Id="rId2" Type="http://schemas.openxmlformats.org/officeDocument/2006/relationships/hyperlink" Target="http://www.rdocumentation.org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-bloggers.com/" TargetMode="External"/><Relationship Id="rId7" Type="http://schemas.openxmlformats.org/officeDocument/2006/relationships/hyperlink" Target="http://t.cn/R9U62yt" TargetMode="External"/><Relationship Id="rId2" Type="http://schemas.openxmlformats.org/officeDocument/2006/relationships/hyperlink" Target="http://www.kdnuggets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/titani" TargetMode="External"/><Relationship Id="rId5" Type="http://schemas.openxmlformats.org/officeDocument/2006/relationships/hyperlink" Target="https://flowingdata.com/" TargetMode="External"/><Relationship Id="rId4" Type="http://schemas.openxmlformats.org/officeDocument/2006/relationships/hyperlink" Target="https://plot.ly/r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a.gov.cn/article/sj/xzqh/2020/2020/202003301019.html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maps.gov.bc.ca/ess/sv/imapbc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uk.sagepub.com/en-gb/asi/an-introduction-to-r-for-spatial-analysis-and-mapping/book258267#resourc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二校门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t="15338" r="4735" b="196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557" y="26093"/>
            <a:ext cx="9144000" cy="6858000"/>
          </a:xfrm>
          <a:prstGeom prst="rect">
            <a:avLst/>
          </a:prstGeom>
          <a:solidFill>
            <a:srgbClr val="743481">
              <a:alpha val="9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2065" y="2994083"/>
            <a:ext cx="5486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耿瑞霞（嘎嘎）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清华大学公共管理学院</a:t>
            </a:r>
          </a:p>
        </p:txBody>
      </p:sp>
      <p:sp>
        <p:nvSpPr>
          <p:cNvPr id="31" name="PA_文本框 1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2640" y="1308100"/>
            <a:ext cx="8299450" cy="68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6" tIns="34293" rIns="68586" bIns="34293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Lec08 </a:t>
            </a:r>
            <a:r>
              <a:rPr lang="zh-CN" altLang="en-US" sz="4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Spatial Analysis 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1791339" y="2246167"/>
            <a:ext cx="5287853" cy="0"/>
          </a:xfrm>
          <a:prstGeom prst="line">
            <a:avLst/>
          </a:prstGeom>
          <a:ln w="571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-183874" y="4535534"/>
            <a:ext cx="960120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主办单位：清华大学学生学习与发展指导中心、公共管理学院党委研究生工作组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技术支持：清华大学计算社会科学平台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承办单位：公共管理学院研究生会、经济管理学院研究生会、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学生学习与发展指导中心前研工作室、清华大学研究生会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How spatial?</a:t>
            </a:r>
            <a:br>
              <a:rPr lang="en-US" altLang="zh-CN" sz="4000" dirty="0"/>
            </a:br>
            <a:r>
              <a:rPr lang="en-US" altLang="zh-CN" dirty="0"/>
              <a:t>book2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Roger S. Bivand</a:t>
            </a:r>
          </a:p>
          <a:p>
            <a:r>
              <a:rPr lang="zh-CN" altLang="en-US"/>
              <a:t>Edzer Pebesma</a:t>
            </a:r>
          </a:p>
          <a:p>
            <a:r>
              <a:rPr lang="zh-CN" altLang="en-US"/>
              <a:t>Virgilio Gómez-Rubio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3787775"/>
            <a:ext cx="1841500" cy="209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15" y="1556385"/>
            <a:ext cx="3550285" cy="5031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How spatial? </a:t>
            </a:r>
            <a:br>
              <a:rPr lang="en-US" altLang="zh-CN" sz="4000" dirty="0"/>
            </a:br>
            <a:r>
              <a:rPr lang="en-US" altLang="zh-CN" dirty="0"/>
              <a:t> package help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22300" y="1750060"/>
            <a:ext cx="8153400" cy="4227830"/>
          </a:xfrm>
        </p:spPr>
        <p:txBody>
          <a:bodyPr/>
          <a:lstStyle/>
          <a:p>
            <a:r>
              <a:rPr lang="zh-CN" altLang="en-US" dirty="0">
                <a:hlinkClick r:id="rId2"/>
              </a:rPr>
              <a:t>http://www.rdocumentation.org/</a:t>
            </a:r>
            <a:r>
              <a:rPr lang="zh-CN" altLang="en-US" dirty="0"/>
              <a:t> </a:t>
            </a:r>
          </a:p>
          <a:p>
            <a:r>
              <a:rPr lang="zh-CN" altLang="en-US" dirty="0">
                <a:hlinkClick r:id="rId3"/>
              </a:rPr>
              <a:t>https://stackoverflow.com/search?q=spdep</a:t>
            </a:r>
            <a:r>
              <a:rPr lang="zh-CN" altLang="en-US" dirty="0"/>
              <a:t> 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dirty="0"/>
              <a:t>How spatial?  </a:t>
            </a:r>
            <a:br>
              <a:rPr lang="en-US" altLang="zh-CN" sz="3600" dirty="0"/>
            </a:br>
            <a:r>
              <a:rPr lang="zh-CN" altLang="en-US" dirty="0"/>
              <a:t>Seven steps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2840" y="1258253"/>
            <a:ext cx="6688138" cy="4165600"/>
          </a:xfrm>
        </p:spPr>
        <p:txBody>
          <a:bodyPr>
            <a:noAutofit/>
          </a:bodyPr>
          <a:lstStyle/>
          <a:p>
            <a:r>
              <a:rPr lang="en-US" altLang="zh-CN" dirty="0"/>
              <a:t>1.S</a:t>
            </a:r>
            <a:r>
              <a:rPr lang="zh-CN" altLang="en-US" dirty="0"/>
              <a:t>patial </a:t>
            </a:r>
            <a:r>
              <a:rPr lang="en-US" altLang="zh-CN" dirty="0"/>
              <a:t>W</a:t>
            </a:r>
            <a:r>
              <a:rPr lang="zh-CN" altLang="en-US" dirty="0"/>
              <a:t>eighting </a:t>
            </a:r>
            <a:r>
              <a:rPr lang="en-US" altLang="zh-CN" dirty="0"/>
              <a:t>M</a:t>
            </a:r>
            <a:r>
              <a:rPr lang="zh-CN" altLang="en-US" dirty="0"/>
              <a:t>atrix</a:t>
            </a:r>
          </a:p>
          <a:p>
            <a:r>
              <a:rPr lang="en-US" altLang="zh-CN" dirty="0"/>
              <a:t>2.S</a:t>
            </a:r>
            <a:r>
              <a:rPr lang="zh-CN" altLang="en-US" dirty="0"/>
              <a:t>patial </a:t>
            </a:r>
            <a:r>
              <a:rPr lang="en-US" altLang="zh-CN" dirty="0"/>
              <a:t>A</a:t>
            </a:r>
            <a:r>
              <a:rPr lang="zh-CN" altLang="en-US" dirty="0"/>
              <a:t>utocorrelation</a:t>
            </a:r>
          </a:p>
          <a:p>
            <a:pPr lvl="1"/>
            <a:r>
              <a:rPr lang="zh-CN" altLang="en-US" dirty="0"/>
              <a:t>global Moran</a:t>
            </a:r>
            <a:r>
              <a:rPr lang="en-US" altLang="zh-CN" dirty="0"/>
              <a:t>’</a:t>
            </a:r>
            <a:r>
              <a:rPr lang="zh-CN" altLang="en-US" dirty="0"/>
              <a:t>s I</a:t>
            </a:r>
            <a:r>
              <a:rPr lang="en-US" altLang="zh-CN" dirty="0"/>
              <a:t>——Whether</a:t>
            </a:r>
          </a:p>
          <a:p>
            <a:pPr lvl="1"/>
            <a:r>
              <a:rPr lang="zh-CN" altLang="en-US" dirty="0"/>
              <a:t>local Moran</a:t>
            </a:r>
            <a:r>
              <a:rPr lang="en-US" altLang="zh-CN" dirty="0"/>
              <a:t>‘</a:t>
            </a:r>
            <a:r>
              <a:rPr lang="zh-CN" altLang="en-US" dirty="0"/>
              <a:t>s I</a:t>
            </a:r>
            <a:r>
              <a:rPr lang="en-US" altLang="zh-CN" dirty="0"/>
              <a:t>——Where</a:t>
            </a:r>
            <a:endParaRPr lang="zh-CN" altLang="en-US" dirty="0"/>
          </a:p>
          <a:p>
            <a:r>
              <a:rPr lang="en-US" altLang="zh-CN" dirty="0"/>
              <a:t>3.Maps</a:t>
            </a:r>
          </a:p>
          <a:p>
            <a:r>
              <a:rPr lang="en-US" altLang="zh-CN" dirty="0"/>
              <a:t>4.LM-lag/ LM-error test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5.Models: </a:t>
            </a:r>
          </a:p>
          <a:p>
            <a:pPr lvl="1"/>
            <a:r>
              <a:rPr lang="en-US" altLang="zh-CN" dirty="0">
                <a:sym typeface="+mn-ea"/>
              </a:rPr>
              <a:t>Spatial autocorrelation test: SLX+</a:t>
            </a:r>
            <a:r>
              <a:rPr lang="en-US" altLang="zh-CN" dirty="0"/>
              <a:t>SEM(SAC)+SLM(SAR)</a:t>
            </a:r>
            <a:r>
              <a:rPr lang="en-US" altLang="zh-CN" dirty="0">
                <a:sym typeface="+mn-ea"/>
              </a:rPr>
              <a:t>+SDM+</a:t>
            </a:r>
            <a:r>
              <a:rPr lang="en-US" altLang="zh-CN" dirty="0"/>
              <a:t>SDEM+…</a:t>
            </a:r>
          </a:p>
          <a:p>
            <a:pPr lvl="1"/>
            <a:r>
              <a:rPr lang="zh-CN" altLang="en-US" dirty="0"/>
              <a:t>heterogeneity</a:t>
            </a:r>
            <a:r>
              <a:rPr lang="en-US" altLang="zh-CN" dirty="0"/>
              <a:t>: GWR</a:t>
            </a:r>
          </a:p>
          <a:p>
            <a:r>
              <a:rPr lang="en-US" altLang="zh-CN" dirty="0"/>
              <a:t>6.M</a:t>
            </a:r>
            <a:r>
              <a:rPr lang="zh-CN" altLang="en-US" dirty="0"/>
              <a:t>arginal effect</a:t>
            </a:r>
          </a:p>
          <a:p>
            <a:r>
              <a:rPr lang="en-US" altLang="zh-CN" dirty="0"/>
              <a:t>7.DE+IE+TE: </a:t>
            </a:r>
            <a:r>
              <a:rPr lang="zh-CN" altLang="en-US" dirty="0"/>
              <a:t>feedback effects</a:t>
            </a:r>
            <a:r>
              <a:rPr lang="en-US" altLang="zh-CN" dirty="0"/>
              <a:t>=DE-Durbin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1.S</a:t>
            </a:r>
            <a:r>
              <a:rPr lang="zh-CN" altLang="en-US" dirty="0">
                <a:sym typeface="+mn-ea"/>
              </a:rPr>
              <a:t>patial </a:t>
            </a:r>
            <a:r>
              <a:rPr lang="en-US" altLang="zh-CN" dirty="0">
                <a:sym typeface="+mn-ea"/>
              </a:rPr>
              <a:t>W</a:t>
            </a:r>
            <a:r>
              <a:rPr lang="zh-CN" altLang="en-US" dirty="0">
                <a:sym typeface="+mn-ea"/>
              </a:rPr>
              <a:t>eighting </a:t>
            </a:r>
            <a:r>
              <a:rPr lang="en-US" altLang="zh-CN" dirty="0">
                <a:sym typeface="+mn-ea"/>
              </a:rPr>
              <a:t>M</a:t>
            </a:r>
            <a:r>
              <a:rPr lang="zh-CN" altLang="en-US" dirty="0">
                <a:sym typeface="+mn-ea"/>
              </a:rPr>
              <a:t>atrix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neighbor</a:t>
            </a:r>
          </a:p>
          <a:p>
            <a:pPr lvl="1"/>
            <a:r>
              <a:rPr lang="zh-CN" altLang="en-US" dirty="0">
                <a:sym typeface="+mn-ea"/>
              </a:rPr>
              <a:t>queen   </a:t>
            </a:r>
            <a:r>
              <a:rPr lang="en-US" altLang="zh-CN" dirty="0">
                <a:sym typeface="+mn-ea"/>
              </a:rPr>
              <a:t>point 1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rook                  </a:t>
            </a:r>
            <a:r>
              <a:rPr lang="en-US" altLang="zh-CN" dirty="0">
                <a:sym typeface="+mn-ea"/>
              </a:rPr>
              <a:t>0</a:t>
            </a:r>
            <a:endParaRPr lang="zh-CN" altLang="en-US" dirty="0"/>
          </a:p>
          <a:p>
            <a:r>
              <a:rPr lang="zh-CN" altLang="en-US" dirty="0"/>
              <a:t>Inverse distance</a:t>
            </a:r>
          </a:p>
          <a:p>
            <a:r>
              <a:rPr lang="zh-CN" altLang="en-US" dirty="0"/>
              <a:t>economic distance</a:t>
            </a:r>
          </a:p>
          <a:p>
            <a:r>
              <a:rPr lang="zh-CN" altLang="en-US" dirty="0"/>
              <a:t> based on gravity model</a:t>
            </a:r>
          </a:p>
          <a:p>
            <a:r>
              <a:rPr lang="zh-CN" altLang="en-US" dirty="0"/>
              <a:t>economic distance nesting</a:t>
            </a:r>
          </a:p>
          <a:p>
            <a:r>
              <a:rPr lang="zh-CN" altLang="en-US" dirty="0"/>
              <a:t>threshold and inverse threshold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2.S</a:t>
            </a:r>
            <a:r>
              <a:rPr lang="zh-CN" altLang="en-US" dirty="0">
                <a:sym typeface="+mn-ea"/>
              </a:rPr>
              <a:t>patial </a:t>
            </a:r>
            <a:r>
              <a:rPr lang="en-US" altLang="zh-CN" dirty="0">
                <a:sym typeface="+mn-ea"/>
              </a:rPr>
              <a:t>A</a:t>
            </a:r>
            <a:r>
              <a:rPr lang="zh-CN" altLang="en-US" dirty="0">
                <a:sym typeface="+mn-ea"/>
              </a:rPr>
              <a:t>utocorrelation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lobal </a:t>
            </a:r>
          </a:p>
          <a:p>
            <a:pPr lvl="1"/>
            <a:r>
              <a:rPr lang="zh-CN" altLang="en-US" b="1"/>
              <a:t>moran'I （Moran</a:t>
            </a:r>
            <a:r>
              <a:rPr lang="en-US" altLang="zh-CN" b="1"/>
              <a:t>, 1950)</a:t>
            </a:r>
            <a:endParaRPr lang="zh-CN" altLang="en-US" b="1"/>
          </a:p>
          <a:p>
            <a:pPr lvl="1"/>
            <a:r>
              <a:rPr lang="zh-CN" altLang="en-US"/>
              <a:t>Geary</a:t>
            </a:r>
            <a:r>
              <a:rPr lang="en-US" altLang="zh-CN"/>
              <a:t>'s</a:t>
            </a:r>
            <a:r>
              <a:rPr lang="zh-CN" altLang="en-US"/>
              <a:t>  C </a:t>
            </a:r>
          </a:p>
          <a:p>
            <a:pPr lvl="1"/>
            <a:r>
              <a:rPr lang="zh-CN" altLang="en-US"/>
              <a:t> Getis-Ord global G </a:t>
            </a:r>
            <a:r>
              <a:rPr lang="zh-CN" altLang="en-US">
                <a:sym typeface="+mn-ea"/>
              </a:rPr>
              <a:t>（Ord &amp; Getis，1995）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zh-CN" altLang="en-US">
                <a:sym typeface="+mn-ea"/>
              </a:rPr>
              <a:t>Local </a:t>
            </a:r>
          </a:p>
          <a:p>
            <a:pPr lvl="1"/>
            <a:r>
              <a:rPr lang="zh-CN" altLang="en-US">
                <a:sym typeface="+mn-ea"/>
              </a:rPr>
              <a:t>Local  </a:t>
            </a:r>
            <a:r>
              <a:rPr lang="zh-CN" altLang="en-US"/>
              <a:t>moran</a:t>
            </a:r>
            <a:r>
              <a:rPr lang="zh-CN" altLang="en-US">
                <a:sym typeface="+mn-ea"/>
              </a:rPr>
              <a:t>'I </a:t>
            </a:r>
          </a:p>
          <a:p>
            <a:pPr lvl="1"/>
            <a:r>
              <a:rPr lang="zh-CN" altLang="en-US"/>
              <a:t>Local Getis-Ord Gi </a:t>
            </a:r>
          </a:p>
          <a:p>
            <a:pPr lvl="1"/>
            <a:r>
              <a:rPr lang="zh-CN" altLang="en-US"/>
              <a:t>Gi* </a:t>
            </a:r>
          </a:p>
          <a:p>
            <a:pPr marL="0" lv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211" y="5296860"/>
            <a:ext cx="4144645" cy="684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960" y="3849839"/>
            <a:ext cx="3865245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3.Maps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56422" y="2197860"/>
            <a:ext cx="6688138" cy="416560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85" y="2066097"/>
            <a:ext cx="72294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4.LM-lag/ LM-error test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95" y="1170305"/>
            <a:ext cx="6812915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5.Test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56945" y="1537335"/>
            <a:ext cx="7322185" cy="4360545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1、 Log Likelihood Function LLF</a:t>
            </a:r>
          </a:p>
          <a:p>
            <a:r>
              <a:rPr lang="zh-CN" altLang="en-US" sz="2000" dirty="0"/>
              <a:t>2、Akaike(1974)AICAkaike Information Criterion (1974) AIC</a:t>
            </a:r>
          </a:p>
          <a:p>
            <a:r>
              <a:rPr lang="zh-CN" altLang="en-US" sz="2000" dirty="0"/>
              <a:t>3、 Akaike Information Criterion (1973) Log AIC </a:t>
            </a:r>
          </a:p>
          <a:p>
            <a:r>
              <a:rPr lang="zh-CN" altLang="en-US" sz="2000" dirty="0"/>
              <a:t>4、Schwarz Criterion (1978) SC </a:t>
            </a:r>
          </a:p>
          <a:p>
            <a:r>
              <a:rPr lang="zh-CN" altLang="en-US" sz="2000" dirty="0"/>
              <a:t>5、Schwarz Criterion (1978) Log SC </a:t>
            </a:r>
          </a:p>
          <a:p>
            <a:r>
              <a:rPr lang="zh-CN" altLang="en-US" sz="2000" dirty="0"/>
              <a:t>6、Amemiya Prediction Criterion (1969) FPE </a:t>
            </a:r>
          </a:p>
          <a:p>
            <a:r>
              <a:rPr lang="zh-CN" altLang="en-US" sz="2000" dirty="0"/>
              <a:t>7、 Hannan-Quinn Criterion (1979) HQ </a:t>
            </a:r>
          </a:p>
          <a:p>
            <a:r>
              <a:rPr lang="zh-CN" altLang="en-US" sz="2000" dirty="0"/>
              <a:t>8、Rice Criterion (1984) Rice </a:t>
            </a:r>
          </a:p>
          <a:p>
            <a:r>
              <a:rPr lang="zh-CN" altLang="en-US" sz="2000" dirty="0"/>
              <a:t>9、Shibata Criterion (1981) Shibata </a:t>
            </a:r>
          </a:p>
          <a:p>
            <a:r>
              <a:rPr lang="zh-CN" altLang="en-US" sz="2000" dirty="0"/>
              <a:t>10、Craven-Wahba Generalized Cross Validation (1979) GCV</a:t>
            </a:r>
          </a:p>
          <a:p>
            <a:r>
              <a:rPr lang="en-US" altLang="zh-CN" sz="2000" dirty="0"/>
              <a:t>11</a:t>
            </a:r>
            <a:r>
              <a:rPr lang="zh-CN" altLang="en-US" sz="2000" dirty="0"/>
              <a:t>、</a:t>
            </a:r>
            <a:r>
              <a:rPr lang="en-US" altLang="zh-CN" sz="2000" dirty="0"/>
              <a:t>R2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6.Models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529411"/>
            <a:ext cx="8503920" cy="52857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spatial packages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spsurvey  概率抽样</a:t>
            </a:r>
          </a:p>
          <a:p>
            <a:r>
              <a:rPr lang="zh-CN" altLang="en-US"/>
              <a:t>GeoXp  交互模型</a:t>
            </a:r>
          </a:p>
          <a:p>
            <a:r>
              <a:rPr lang="en-US" altLang="zh-CN"/>
              <a:t>spBayes  蒙特卡洛——马尔科夫链方法（MCMC）单变量和多变量高斯模型</a:t>
            </a:r>
          </a:p>
          <a:p>
            <a:r>
              <a:rPr lang="en-US" altLang="zh-CN"/>
              <a:t>DCluster 计数数据计算空间权重</a:t>
            </a:r>
          </a:p>
          <a:p>
            <a:r>
              <a:rPr lang="en-US" altLang="zh-CN"/>
              <a:t>WeedMap 空间预测</a:t>
            </a:r>
          </a:p>
          <a:p>
            <a:r>
              <a:rPr lang="en-US" altLang="zh-CN"/>
              <a:t>pastecs 时空序列的分解和分析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4" y="2449808"/>
            <a:ext cx="2307543" cy="2307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576" y="2449806"/>
            <a:ext cx="2307543" cy="23075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7695" y="4750349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/>
              <a:t>清华大学学生学习与发展指导中心</a:t>
            </a:r>
            <a:endParaRPr lang="en-US" altLang="zh-CN" sz="1400" dirty="0"/>
          </a:p>
          <a:p>
            <a:pPr algn="ctr"/>
            <a:r>
              <a:rPr lang="zh-CN" altLang="en-US" sz="1400" dirty="0"/>
              <a:t>乐学</a:t>
            </a:r>
          </a:p>
        </p:txBody>
      </p:sp>
      <p:sp>
        <p:nvSpPr>
          <p:cNvPr id="6" name="矩形 5"/>
          <p:cNvSpPr/>
          <p:nvPr/>
        </p:nvSpPr>
        <p:spPr>
          <a:xfrm>
            <a:off x="3089189" y="4750349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/>
              <a:t>清华大学公共管理学院党委研究生工作组</a:t>
            </a:r>
            <a:endParaRPr lang="en-US" altLang="zh-CN" sz="1400" dirty="0"/>
          </a:p>
          <a:p>
            <a:pPr algn="ctr"/>
            <a:r>
              <a:rPr lang="zh-CN" altLang="en-US" sz="1400" dirty="0"/>
              <a:t>公管声音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09" y="2449808"/>
            <a:ext cx="2307541" cy="23075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05509" y="4757351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/>
              <a:t>清华大学</a:t>
            </a:r>
            <a:r>
              <a:rPr lang="zh-CN" altLang="en-US" sz="1400" dirty="0"/>
              <a:t>计算社会科学平台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spatial models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25145" y="1288415"/>
            <a:ext cx="8759825" cy="4165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dirty="0">
                <a:sym typeface="+mn-ea"/>
              </a:rPr>
              <a:t>Frontiers of </a:t>
            </a:r>
            <a:r>
              <a:rPr lang="en-US" altLang="zh-CN" sz="2400" dirty="0">
                <a:sym typeface="+mn-ea"/>
              </a:rPr>
              <a:t>Spatial Models</a:t>
            </a: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	spatial DID</a:t>
            </a:r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	</a:t>
            </a:r>
            <a:r>
              <a:rPr lang="en-US" altLang="zh-CN" sz="2400" dirty="0" err="1">
                <a:sym typeface="+mn-ea"/>
              </a:rPr>
              <a:t>GWR（Geographical</a:t>
            </a:r>
            <a:r>
              <a:rPr lang="en-US" altLang="zh-CN" sz="2400" dirty="0">
                <a:sym typeface="+mn-ea"/>
              </a:rPr>
              <a:t> Weighted Regression</a:t>
            </a:r>
            <a:r>
              <a:rPr lang="zh-CN" altLang="en-US" sz="2400" dirty="0">
                <a:sym typeface="+mn-ea"/>
              </a:rPr>
              <a:t>）</a:t>
            </a:r>
            <a:r>
              <a:rPr lang="en-US" altLang="zh-CN" sz="2400" dirty="0">
                <a:sym typeface="+mn-ea"/>
              </a:rPr>
              <a:t>		</a:t>
            </a: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	GMM spatial error/ lag   							https://geodacenter.github.io/GeoDaSpace/</a:t>
            </a: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	Error variance - covariance matrix (STARS/</a:t>
            </a:r>
            <a:r>
              <a:rPr lang="en-US" altLang="zh-CN" sz="2400" dirty="0" err="1">
                <a:sym typeface="+mn-ea"/>
              </a:rPr>
              <a:t>gstat</a:t>
            </a:r>
            <a:r>
              <a:rPr lang="en-US" altLang="zh-CN" sz="2400" dirty="0">
                <a:sym typeface="+mn-ea"/>
              </a:rPr>
              <a:t>)</a:t>
            </a: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	Moving average error</a:t>
            </a: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	Endogenous space lag</a:t>
            </a: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	spatial prediction</a:t>
            </a: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	Spatial Dynamic Panel Data Model</a:t>
            </a:r>
          </a:p>
          <a:p>
            <a:pPr marL="0" indent="0">
              <a:buNone/>
            </a:pPr>
            <a:r>
              <a:rPr lang="en-US" altLang="zh-CN" sz="2400" dirty="0">
                <a:sym typeface="+mn-ea"/>
              </a:rPr>
              <a:t>	</a:t>
            </a:r>
            <a:r>
              <a:rPr lang="en-US" altLang="zh-CN" sz="2400" dirty="0" err="1">
                <a:sym typeface="+mn-ea"/>
              </a:rPr>
              <a:t>probit</a:t>
            </a:r>
            <a:r>
              <a:rPr lang="zh-CN" altLang="en-US" sz="2400" dirty="0">
                <a:sym typeface="+mn-ea"/>
              </a:rPr>
              <a:t>、 simultaneous equations model</a:t>
            </a:r>
          </a:p>
          <a:p>
            <a:pPr marL="0" indent="0">
              <a:buNone/>
            </a:pPr>
            <a:r>
              <a:rPr lang="en-US" altLang="zh-CN" sz="2400" dirty="0" err="1"/>
              <a:t>Geoda</a:t>
            </a:r>
            <a:r>
              <a:rPr lang="en-US" altLang="zh-CN" sz="2400" dirty="0"/>
              <a:t>\</a:t>
            </a:r>
            <a:r>
              <a:rPr lang="en-US" altLang="zh-CN" sz="2400" dirty="0" err="1">
                <a:sym typeface="+mn-ea"/>
              </a:rPr>
              <a:t>Arcgis</a:t>
            </a:r>
            <a:endParaRPr lang="en-US" altLang="zh-CN" sz="2400" dirty="0">
              <a:sym typeface="+mn-ea"/>
            </a:endParaRPr>
          </a:p>
          <a:p>
            <a:pPr marL="0" indent="0">
              <a:buNone/>
            </a:pPr>
            <a:endParaRPr lang="en-US" altLang="zh-CN" sz="2400" dirty="0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Software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24255" y="1806893"/>
            <a:ext cx="6688138" cy="41656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Space Stat</a:t>
            </a:r>
          </a:p>
          <a:p>
            <a:r>
              <a:rPr lang="zh-CN" altLang="en-US" dirty="0"/>
              <a:t>S+Spatialstats</a:t>
            </a:r>
          </a:p>
          <a:p>
            <a:r>
              <a:rPr lang="zh-CN" altLang="en-US" dirty="0"/>
              <a:t>Matlab</a:t>
            </a:r>
          </a:p>
          <a:p>
            <a:r>
              <a:rPr lang="zh-CN" altLang="en-US" dirty="0"/>
              <a:t>GIS</a:t>
            </a:r>
          </a:p>
          <a:p>
            <a:r>
              <a:rPr lang="zh-CN" altLang="en-US" dirty="0"/>
              <a:t>R</a:t>
            </a:r>
          </a:p>
          <a:p>
            <a:r>
              <a:rPr lang="zh-CN" altLang="en-US" dirty="0"/>
              <a:t>Geo Da</a:t>
            </a:r>
          </a:p>
          <a:p>
            <a:r>
              <a:rPr lang="zh-CN" altLang="en-US" dirty="0"/>
              <a:t>Arc GIS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Limit</a:t>
            </a:r>
            <a:r>
              <a:rPr lang="en-US" altLang="zh-CN" dirty="0"/>
              <a:t>: </a:t>
            </a:r>
            <a:r>
              <a:rPr lang="zh-CN" altLang="en-US" dirty="0"/>
              <a:t>Spatial-temporal analysis </a:t>
            </a:r>
          </a:p>
          <a:p>
            <a:pPr lvl="1"/>
            <a:r>
              <a:rPr lang="zh-CN" altLang="en-US" dirty="0"/>
              <a:t>Distributed computing and cloud computing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Interesting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22300" y="1750060"/>
            <a:ext cx="8153400" cy="4227830"/>
          </a:xfrm>
        </p:spPr>
        <p:txBody>
          <a:bodyPr/>
          <a:lstStyle/>
          <a:p>
            <a:r>
              <a:rPr lang="zh-CN" altLang="en-US" dirty="0"/>
              <a:t>KDnuggets（</a:t>
            </a:r>
            <a:r>
              <a:rPr lang="zh-CN" altLang="en-US" dirty="0">
                <a:hlinkClick r:id="rId2"/>
              </a:rPr>
              <a:t>http://www.kdnuggets.com/</a:t>
            </a:r>
            <a:r>
              <a:rPr lang="zh-CN" altLang="en-US" dirty="0"/>
              <a:t> ）</a:t>
            </a:r>
          </a:p>
          <a:p>
            <a:r>
              <a:rPr lang="en-US" altLang="zh-CN" dirty="0" err="1"/>
              <a:t>R-bloggers（</a:t>
            </a:r>
            <a:r>
              <a:rPr lang="en-US" altLang="zh-CN" dirty="0" err="1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://www.r-bloggers.com/</a:t>
            </a:r>
            <a:r>
              <a:rPr lang="en-US" altLang="zh-CN" dirty="0"/>
              <a:t> ）</a:t>
            </a:r>
          </a:p>
          <a:p>
            <a:r>
              <a:rPr lang="en-US" altLang="zh-CN" dirty="0">
                <a:hlinkClick r:id="rId4"/>
              </a:rPr>
              <a:t>https://plot.ly/r/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FlowingData（</a:t>
            </a:r>
            <a:r>
              <a:rPr lang="en-US" altLang="zh-CN" dirty="0" err="1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://flowingdata.com/</a:t>
            </a:r>
            <a:r>
              <a:rPr lang="en-US" altLang="zh-CN" dirty="0"/>
              <a:t> ）</a:t>
            </a:r>
          </a:p>
          <a:p>
            <a:r>
              <a:rPr lang="en-US" altLang="zh-CN" dirty="0">
                <a:hlinkClick r:id="rId6"/>
              </a:rPr>
              <a:t>https://www.kaggle.com/c/titani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eg.</a:t>
            </a:r>
            <a:r>
              <a:rPr lang="en-US" altLang="zh-CN" dirty="0"/>
              <a:t> Credit card fraud analysis: </a:t>
            </a:r>
            <a:r>
              <a:rPr lang="en-US" altLang="zh-CN" dirty="0">
                <a:hlinkClick r:id="rId7"/>
              </a:rPr>
              <a:t>http://t.cn/R9U62yt</a:t>
            </a:r>
            <a:r>
              <a:rPr lang="en-US" altLang="zh-CN" dirty="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</a:t>
            </a:r>
            <a:r>
              <a:rPr lang="zh-CN" altLang="en-US"/>
              <a:t>eferences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55650" y="1386205"/>
            <a:ext cx="8216265" cy="4453255"/>
          </a:xfrm>
        </p:spPr>
        <p:txBody>
          <a:bodyPr>
            <a:noAutofit/>
          </a:bodyPr>
          <a:lstStyle/>
          <a:p>
            <a:r>
              <a:rPr lang="zh-CN" altLang="en-US" sz="1800" dirty="0"/>
              <a:t>1.Baltagi,B.H.,Song,S.H.,Jung B. and Koh, W.(2007) Testing panel data regression models with spatial and serial error correlation. Journal of Econometrics,140,5-51</a:t>
            </a:r>
          </a:p>
          <a:p>
            <a:r>
              <a:rPr lang="zh-CN" altLang="en-US" sz="1800" dirty="0"/>
              <a:t>2.Baltagi,B.H.,Song,S.H and Koh, W.(2003) Testing panel data regression models with spatial error correlation. Journal of Econometrics,117,123-150</a:t>
            </a:r>
          </a:p>
          <a:p>
            <a:r>
              <a:rPr lang="zh-CN" altLang="en-US" sz="1800" dirty="0"/>
              <a:t>3.Millo,G.,Piras,G.(2012) splm:Spatial Panel Data Models in R. Journal of Statistical Software,47(1),1-38.URL http://www.jstatsoft.org/v47/i01/</a:t>
            </a:r>
          </a:p>
          <a:p>
            <a:r>
              <a:rPr lang="zh-CN" altLang="en-US" sz="1800" dirty="0"/>
              <a:t>4.Elhorst, J.P (2003) Specification and estimation of spatial panel data models, International Regional Science Review,26,pages 244-268</a:t>
            </a:r>
          </a:p>
          <a:p>
            <a:r>
              <a:rPr lang="zh-CN" altLang="en-US" sz="1800" dirty="0"/>
              <a:t>5.Elhorst, J.P(2009) Spatial panel data models, In Fisher,M.M. and Getis,A.(eds),Handbook of Applied Spatial Analysis Springer,Berlin</a:t>
            </a:r>
          </a:p>
          <a:p>
            <a:r>
              <a:rPr lang="zh-CN" altLang="en-US" sz="1800" dirty="0"/>
              <a:t>6.Giovanni Millo and Gaetano Carmeci,(2011) “Non-life insurance consumption in Italy: a subregional panel data analysis”, Journal of Geographical Systems,13:273-298</a:t>
            </a:r>
          </a:p>
          <a:p>
            <a:r>
              <a:rPr lang="zh-CN" altLang="en-US" sz="1800" dirty="0"/>
              <a:t>7.Qu Feng and William C. Horrace,(2012)”Alternative Measures of Technical Efficiency :Skew,Bias and Scale”, Journal of Applied Econometrics, Forthcoming.</a:t>
            </a:r>
          </a:p>
          <a:p>
            <a:pPr marL="0" indent="0">
              <a:buNone/>
            </a:pPr>
            <a:endParaRPr lang="zh-CN" altLang="en-US" sz="1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Sharing</a:t>
            </a:r>
            <a:r>
              <a:rPr lang="zh-CN" altLang="en-US" dirty="0"/>
              <a:t>：</a:t>
            </a:r>
            <a:r>
              <a:rPr lang="en-US" altLang="zh-CN" b="0" dirty="0"/>
              <a:t> spiders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http://www.mca.gov.cn/article/sj/xzqh/2020/2020/202003301019.html</a:t>
            </a:r>
            <a:endParaRPr lang="en-US" altLang="zh-CN" dirty="0"/>
          </a:p>
          <a:p>
            <a:r>
              <a:rPr lang="en-US" altLang="zh-CN" dirty="0"/>
              <a:t>The code of administrative divisions above county level in the People's Republic of China in February 2020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二校门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t="15338" r="4735" b="196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43481">
              <a:alpha val="9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8075" y="1705105"/>
            <a:ext cx="5486400" cy="82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4500" b="1" spc="4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2668775" y="1705108"/>
            <a:ext cx="3645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68775" y="2662847"/>
            <a:ext cx="3645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228600" y="4633688"/>
            <a:ext cx="960120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主办单位：清华大学学生学习与发展指导中心、公共管理学院党委研究生工作组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技术支持：清华大学计算社会科学平台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承办单位：公共管理学院研究生会、经济管理学院研究生会、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学生学习与发展指导中心前研工作室、清华大学研究生会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1003" y="3053317"/>
            <a:ext cx="2601994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春清华定量俱乐部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1CA6F-5727-4828-BEDC-C10D027F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Spatial</a:t>
            </a:r>
            <a:r>
              <a:rPr lang="zh-CN" altLang="en-US" dirty="0"/>
              <a:t>？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5021A8A-9F1F-4F75-ADBB-D37861D2F9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943008"/>
              </p:ext>
            </p:extLst>
          </p:nvPr>
        </p:nvGraphicFramePr>
        <p:xfrm>
          <a:off x="990600" y="1989138"/>
          <a:ext cx="6688138" cy="416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505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1872C-6F44-4074-BAA7-20AC50C1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Spatial</a:t>
            </a:r>
            <a:r>
              <a:rPr lang="zh-CN" altLang="en-US" dirty="0"/>
              <a:t>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EB7DF8-2431-4B5F-B4F9-07B0FDC5AE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E9E0CA-A60A-4353-B210-D08947233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71295"/>
            <a:ext cx="6596380" cy="4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9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Spatial</a:t>
            </a:r>
            <a:r>
              <a:rPr lang="zh-CN" altLang="en-US" dirty="0"/>
              <a:t>：</a:t>
            </a:r>
            <a:r>
              <a:rPr lang="en-US" altLang="zh-CN" dirty="0"/>
              <a:t>Origin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59485" y="1760855"/>
            <a:ext cx="7225030" cy="4165600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×   </a:t>
            </a:r>
            <a:r>
              <a:rPr lang="zh-CN" altLang="en-US" sz="3600" dirty="0"/>
              <a:t>Moran (1950) 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r>
              <a:rPr lang="zh-CN" altLang="en-US" dirty="0"/>
              <a:t>At the end of the 1840s, a severe cholera epidemic broke out in London</a:t>
            </a:r>
          </a:p>
          <a:p>
            <a:r>
              <a:rPr lang="zh-CN" altLang="en-US" dirty="0"/>
              <a:t>John Snow：</a:t>
            </a:r>
            <a:r>
              <a:rPr lang="en-US" altLang="zh-CN" dirty="0"/>
              <a:t>a</a:t>
            </a:r>
            <a:r>
              <a:rPr dirty="0"/>
              <a:t>ir pollution VS </a:t>
            </a:r>
            <a:r>
              <a:rPr b="1" dirty="0"/>
              <a:t>water pollution</a:t>
            </a:r>
          </a:p>
          <a:p>
            <a:r>
              <a:rPr lang="zh-CN" altLang="en-US" dirty="0">
                <a:sym typeface="+mn-ea"/>
              </a:rPr>
              <a:t>Disease Mapping</a:t>
            </a:r>
            <a:endParaRPr lang="zh-CN" altLang="en-US" dirty="0"/>
          </a:p>
          <a:p>
            <a:endParaRPr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05" y="4550852"/>
            <a:ext cx="1936115" cy="1839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019" y="4319905"/>
            <a:ext cx="3295115" cy="2070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Spatial</a:t>
            </a:r>
            <a:r>
              <a:rPr lang="zh-CN" altLang="en-US" dirty="0"/>
              <a:t>： </a:t>
            </a:r>
            <a:r>
              <a:rPr lang="en-US" altLang="zh-CN" dirty="0"/>
              <a:t>3 stages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1490" y="1665605"/>
            <a:ext cx="7814310" cy="4468495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：</a:t>
            </a:r>
            <a:r>
              <a:rPr lang="en-US" altLang="zh-CN" dirty="0"/>
              <a:t>1840s </a:t>
            </a:r>
          </a:p>
          <a:p>
            <a:r>
              <a:rPr lang="zh-CN" altLang="en-US" dirty="0"/>
              <a:t>Embryonic period: 1960s </a:t>
            </a:r>
            <a:r>
              <a:rPr lang="en-US" altLang="zh-CN" dirty="0"/>
              <a:t>-</a:t>
            </a:r>
            <a:r>
              <a:rPr lang="zh-CN" altLang="en-US" dirty="0"/>
              <a:t>1980s </a:t>
            </a:r>
            <a:r>
              <a:rPr lang="en-US" altLang="zh-CN" dirty="0"/>
              <a:t>(</a:t>
            </a:r>
            <a:r>
              <a:rPr lang="zh-CN" altLang="en-US" dirty="0"/>
              <a:t>conception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zh-CN" altLang="en-US" dirty="0"/>
              <a:t>Moran (1950) </a:t>
            </a:r>
          </a:p>
          <a:p>
            <a:pPr lvl="1"/>
            <a:r>
              <a:rPr lang="zh-CN" altLang="en-US" dirty="0"/>
              <a:t>Tobler (1979) ：Tobler</a:t>
            </a:r>
            <a:r>
              <a:rPr lang="en-US" altLang="zh-CN" dirty="0"/>
              <a:t>'</a:t>
            </a:r>
            <a:r>
              <a:rPr lang="zh-CN" altLang="en-US" dirty="0"/>
              <a:t>s first law</a:t>
            </a:r>
          </a:p>
          <a:p>
            <a:pPr lvl="0"/>
            <a:r>
              <a:rPr lang="en-US" altLang="zh-CN" dirty="0"/>
              <a:t>E</a:t>
            </a:r>
            <a:r>
              <a:rPr lang="zh-CN" altLang="en-US" dirty="0"/>
              <a:t>volution period</a:t>
            </a:r>
            <a:r>
              <a:rPr lang="en-US" altLang="zh-CN" dirty="0"/>
              <a:t>: The 1990s (Models and software)</a:t>
            </a:r>
          </a:p>
          <a:p>
            <a:pPr lvl="1"/>
            <a:r>
              <a:rPr lang="zh-CN" altLang="en-US" dirty="0"/>
              <a:t>Anselin &amp; Rey (1991) distinguished the difference between real (Substantial) spatial dependence and Nuisance (Nuisance) spatial dependence</a:t>
            </a:r>
          </a:p>
          <a:p>
            <a:pPr lvl="1"/>
            <a:r>
              <a:rPr lang="zh-CN" altLang="en-US" dirty="0"/>
              <a:t>Le Sage (1999) 开发 Web book + Matlab Code</a:t>
            </a:r>
          </a:p>
          <a:p>
            <a:pPr lvl="1"/>
            <a:r>
              <a:rPr lang="zh-CN" altLang="en-US" dirty="0"/>
              <a:t>R Packages(2012) spdep/splm/mgcv </a:t>
            </a:r>
          </a:p>
          <a:p>
            <a:pPr lvl="0"/>
            <a:r>
              <a:rPr lang="en-US" altLang="zh-CN" dirty="0"/>
              <a:t>M</a:t>
            </a:r>
            <a:r>
              <a:rPr lang="zh-CN" altLang="en-US" dirty="0"/>
              <a:t>ature period</a:t>
            </a:r>
            <a:r>
              <a:rPr lang="en-US" altLang="zh-CN" dirty="0"/>
              <a:t>: 21C </a:t>
            </a:r>
          </a:p>
          <a:p>
            <a:pPr lvl="1"/>
            <a:r>
              <a:rPr lang="en-US" altLang="zh-CN" dirty="0" err="1"/>
              <a:t>Spaital</a:t>
            </a:r>
            <a:r>
              <a:rPr lang="en-US" altLang="zh-CN" dirty="0"/>
              <a:t> Panel:  Lee</a:t>
            </a:r>
          </a:p>
          <a:p>
            <a:pPr lvl="1"/>
            <a:r>
              <a:rPr lang="en-US" altLang="zh-CN" dirty="0"/>
              <a:t>The model phase</a:t>
            </a:r>
          </a:p>
          <a:p>
            <a:pPr lvl="2"/>
            <a:r>
              <a:rPr lang="en-US" altLang="zh-CN" dirty="0"/>
              <a:t>……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4019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Spatial</a:t>
            </a:r>
            <a:r>
              <a:rPr lang="zh-CN" altLang="en-US" dirty="0"/>
              <a:t>：</a:t>
            </a:r>
            <a:r>
              <a:rPr lang="en-US" altLang="zh-CN" dirty="0" err="1"/>
              <a:t>eg.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</a:t>
            </a:r>
            <a:r>
              <a:rPr lang="zh-CN" altLang="en-US" dirty="0"/>
              <a:t>utcome</a:t>
            </a:r>
          </a:p>
          <a:p>
            <a:pPr lvl="1"/>
            <a:r>
              <a:rPr lang="zh-CN" altLang="en-US" dirty="0"/>
              <a:t>Disease incidence, death rate, income level, employment rate, school enrollment rate</a:t>
            </a:r>
          </a:p>
          <a:p>
            <a:pPr lvl="0"/>
            <a:r>
              <a:rPr lang="zh-CN" altLang="en-US" dirty="0"/>
              <a:t>Location</a:t>
            </a:r>
          </a:p>
          <a:p>
            <a:pPr lvl="1"/>
            <a:r>
              <a:rPr lang="zh-CN" altLang="en-US" dirty="0"/>
              <a:t>continents and oceans,  the right and the left,  a single center,  multicentric,  different types of distributions, different variances</a:t>
            </a:r>
          </a:p>
          <a:p>
            <a:pPr lvl="0"/>
            <a:r>
              <a:rPr lang="zh-CN" altLang="en-US" dirty="0">
                <a:hlinkClick r:id="rId2"/>
              </a:rPr>
              <a:t>http://maps.gov.bc.ca/ess/sv/imapbc/</a:t>
            </a:r>
            <a:r>
              <a:rPr lang="zh-CN" altLang="en-US" dirty="0"/>
              <a:t> </a:t>
            </a:r>
            <a:endParaRPr lang="zh-CN" altLang="en-US" sz="2800" dirty="0"/>
          </a:p>
          <a:p>
            <a:pPr lvl="1"/>
            <a:r>
              <a:rPr lang="zh-CN" altLang="en-US" dirty="0"/>
              <a:t>Microsoft Silverlight</a:t>
            </a:r>
            <a:endParaRPr lang="zh-CN" altLang="en-US" sz="2400" dirty="0"/>
          </a:p>
          <a:p>
            <a:pPr lvl="1"/>
            <a:r>
              <a:rPr lang="zh-CN" altLang="en-US" dirty="0"/>
              <a:t>government  preventive measures</a:t>
            </a:r>
          </a:p>
          <a:p>
            <a:pPr lvl="0"/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310" y="120015"/>
            <a:ext cx="6781800" cy="90297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When Spatial?</a:t>
            </a:r>
            <a:br>
              <a:rPr lang="en-US" altLang="zh-CN" dirty="0"/>
            </a:br>
            <a:r>
              <a:rPr lang="zh-CN" altLang="en-US" sz="2700" dirty="0"/>
              <a:t>Spatial Effects（Anselin，1988）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82980" y="1273493"/>
            <a:ext cx="6688138" cy="4165600"/>
          </a:xfrm>
        </p:spPr>
        <p:txBody>
          <a:bodyPr>
            <a:noAutofit/>
          </a:bodyPr>
          <a:lstStyle/>
          <a:p>
            <a:r>
              <a:rPr lang="zh-CN" altLang="en-US" dirty="0"/>
              <a:t>Spatial Dependence</a:t>
            </a:r>
          </a:p>
          <a:p>
            <a:pPr lvl="1"/>
            <a:r>
              <a:rPr lang="zh-CN" altLang="en-US" dirty="0"/>
              <a:t>Substantial：Spatial Interaction Effects</a:t>
            </a:r>
          </a:p>
          <a:p>
            <a:pPr lvl="2"/>
            <a:r>
              <a:rPr lang="zh-CN" altLang="en-US" dirty="0">
                <a:sym typeface="+mn-ea"/>
              </a:rPr>
              <a:t>demonstration effect</a:t>
            </a:r>
          </a:p>
          <a:p>
            <a:pPr lvl="2"/>
            <a:r>
              <a:rPr lang="zh-CN" altLang="en-US" dirty="0">
                <a:sym typeface="+mn-ea"/>
              </a:rPr>
              <a:t>incentive effect</a:t>
            </a:r>
          </a:p>
          <a:p>
            <a:pPr lvl="2"/>
            <a:r>
              <a:rPr lang="zh-CN" altLang="en-US" dirty="0">
                <a:sym typeface="+mn-ea"/>
              </a:rPr>
              <a:t>spillover effect</a:t>
            </a:r>
          </a:p>
          <a:p>
            <a:pPr lvl="2"/>
            <a:r>
              <a:rPr lang="zh-CN" altLang="en-US" dirty="0">
                <a:sym typeface="+mn-ea"/>
              </a:rPr>
              <a:t>diffusion effect</a:t>
            </a:r>
          </a:p>
          <a:p>
            <a:pPr lvl="2"/>
            <a:r>
              <a:rPr lang="en-US" altLang="zh-CN" dirty="0">
                <a:sym typeface="+mn-ea"/>
              </a:rPr>
              <a:t>feedback effect</a:t>
            </a:r>
          </a:p>
          <a:p>
            <a:pPr lvl="2"/>
            <a:r>
              <a:rPr lang="en-US" altLang="zh-CN" dirty="0">
                <a:sym typeface="+mn-ea"/>
              </a:rPr>
              <a:t>clustering behavior</a:t>
            </a:r>
          </a:p>
          <a:p>
            <a:pPr marL="914400" lvl="4"/>
            <a:r>
              <a:rPr lang="en-US" altLang="zh-CN" dirty="0" err="1">
                <a:sym typeface="+mn-ea"/>
              </a:rPr>
              <a:t>eg.</a:t>
            </a:r>
            <a:r>
              <a:rPr lang="zh-CN" altLang="en-US" dirty="0">
                <a:sym typeface="+mn-ea"/>
              </a:rPr>
              <a:t> economic factors, the diffusion of innovation, the spillover of technology</a:t>
            </a:r>
          </a:p>
          <a:p>
            <a:pPr lvl="1"/>
            <a:r>
              <a:rPr lang="en-US" altLang="zh-CN" sz="2055" dirty="0">
                <a:sym typeface="+mn-ea"/>
              </a:rPr>
              <a:t>SEM(error) = SAC(Autocorrelation)</a:t>
            </a:r>
          </a:p>
          <a:p>
            <a:pPr marL="685800" lvl="4" indent="0">
              <a:buNone/>
            </a:pPr>
            <a:r>
              <a:rPr lang="zh-CN" altLang="en-US" sz="2045" dirty="0">
                <a:sym typeface="+mn-ea"/>
              </a:rPr>
              <a:t>SLM</a:t>
            </a:r>
            <a:r>
              <a:rPr lang="en-US" altLang="zh-CN" sz="2045" dirty="0">
                <a:sym typeface="+mn-ea"/>
              </a:rPr>
              <a:t>(</a:t>
            </a:r>
            <a:r>
              <a:rPr lang="zh-CN" altLang="en-US" sz="2045" dirty="0">
                <a:sym typeface="+mn-ea"/>
              </a:rPr>
              <a:t>Lag</a:t>
            </a:r>
            <a:r>
              <a:rPr lang="en-US" altLang="zh-CN" sz="2045" dirty="0">
                <a:sym typeface="+mn-ea"/>
              </a:rPr>
              <a:t>) = SAR(Autoregressive)</a:t>
            </a:r>
            <a:endParaRPr lang="zh-CN" altLang="en-US" sz="2055" dirty="0"/>
          </a:p>
          <a:p>
            <a:pPr lvl="0"/>
            <a:r>
              <a:rPr lang="zh-CN" altLang="en-US" dirty="0"/>
              <a:t>Spatial Heterogeneity</a:t>
            </a:r>
          </a:p>
          <a:p>
            <a:pPr lvl="1"/>
            <a:r>
              <a:rPr lang="zh-CN" altLang="en-US" dirty="0"/>
              <a:t>GWR</a:t>
            </a:r>
            <a:r>
              <a:rPr lang="en-US" altLang="zh-CN" dirty="0"/>
              <a:t>: Spatial Varying-Coefficient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96993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310" y="120015"/>
            <a:ext cx="6982460" cy="847725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How spatial?  </a:t>
            </a:r>
            <a:br>
              <a:rPr lang="en-US" altLang="zh-CN" sz="4000" dirty="0"/>
            </a:br>
            <a:r>
              <a:rPr lang="en-US" altLang="zh-CN" dirty="0"/>
              <a:t>book1 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58215" y="1665288"/>
            <a:ext cx="6688138" cy="4165600"/>
          </a:xfrm>
        </p:spPr>
        <p:txBody>
          <a:bodyPr/>
          <a:lstStyle/>
          <a:p>
            <a:r>
              <a:rPr lang="zh-CN" altLang="en-US" dirty="0">
                <a:hlinkClick r:id="rId2"/>
              </a:rPr>
              <a:t>https://uk.sagepub.com/en-gb/asi/an-introduction-to-r-for-spatial-analysis-and-mapping/book258267#resources</a:t>
            </a:r>
            <a:r>
              <a:rPr lang="zh-CN" altLang="en-US" dirty="0"/>
              <a:t> 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2981325"/>
            <a:ext cx="7335520" cy="3529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580" y="4626610"/>
            <a:ext cx="3101975" cy="19653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c190cba3-58e4-4b1a-b729-d097edc0592a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天体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1309</Words>
  <Application>Microsoft Office PowerPoint</Application>
  <PresentationFormat>全屏显示(4:3)</PresentationFormat>
  <Paragraphs>175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DengXian</vt:lpstr>
      <vt:lpstr>微软雅黑</vt:lpstr>
      <vt:lpstr>Arial</vt:lpstr>
      <vt:lpstr>Corbel</vt:lpstr>
      <vt:lpstr>天体</vt:lpstr>
      <vt:lpstr>PowerPoint 演示文稿</vt:lpstr>
      <vt:lpstr>PowerPoint 演示文稿</vt:lpstr>
      <vt:lpstr>Why Spatial？</vt:lpstr>
      <vt:lpstr>What Spatial？</vt:lpstr>
      <vt:lpstr>What Spatial：Origin</vt:lpstr>
      <vt:lpstr>What Spatial： 3 stages</vt:lpstr>
      <vt:lpstr>What Spatial：eg.</vt:lpstr>
      <vt:lpstr>When Spatial? Spatial Effects（Anselin，1988）</vt:lpstr>
      <vt:lpstr>How spatial?   book1  </vt:lpstr>
      <vt:lpstr>How spatial? book2 </vt:lpstr>
      <vt:lpstr>How spatial?   package help</vt:lpstr>
      <vt:lpstr>How spatial?   Seven steps</vt:lpstr>
      <vt:lpstr>1.Spatial Weighting Matrix</vt:lpstr>
      <vt:lpstr>2.Spatial Autocorrelation</vt:lpstr>
      <vt:lpstr>3.Maps</vt:lpstr>
      <vt:lpstr>4.LM-lag/ LM-error test</vt:lpstr>
      <vt:lpstr>5.Test</vt:lpstr>
      <vt:lpstr>6.Models</vt:lpstr>
      <vt:lpstr>Other spatial packages</vt:lpstr>
      <vt:lpstr>Other spatial models</vt:lpstr>
      <vt:lpstr>Software</vt:lpstr>
      <vt:lpstr>Interesting</vt:lpstr>
      <vt:lpstr>References</vt:lpstr>
      <vt:lpstr>Sharing： spiders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Zhang, Jin</dc:creator>
  <cp:lastModifiedBy>耿 瑞霞</cp:lastModifiedBy>
  <cp:revision>43</cp:revision>
  <dcterms:created xsi:type="dcterms:W3CDTF">2020-03-30T15:05:00Z</dcterms:created>
  <dcterms:modified xsi:type="dcterms:W3CDTF">2020-12-03T07:42:32Z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